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1"/>
  </p:notesMasterIdLst>
  <p:handoutMasterIdLst>
    <p:handoutMasterId r:id="rId12"/>
  </p:handoutMasterIdLst>
  <p:sldIdLst>
    <p:sldId id="318" r:id="rId2"/>
    <p:sldId id="328" r:id="rId3"/>
    <p:sldId id="327" r:id="rId4"/>
    <p:sldId id="320" r:id="rId5"/>
    <p:sldId id="322" r:id="rId6"/>
    <p:sldId id="324" r:id="rId7"/>
    <p:sldId id="325" r:id="rId8"/>
    <p:sldId id="329" r:id="rId9"/>
    <p:sldId id="330" r:id="rId10"/>
  </p:sldIdLst>
  <p:sldSz cx="12192000" cy="6858000"/>
  <p:notesSz cx="6858000" cy="9144000"/>
  <p:defaultTextStyle>
    <a:defPPr>
      <a:defRPr lang="en-US"/>
    </a:defPPr>
    <a:lvl1pPr marL="0" algn="l" defTabSz="995955" rtl="0" eaLnBrk="1" latinLnBrk="0" hangingPunct="1">
      <a:defRPr sz="2000" kern="1200">
        <a:solidFill>
          <a:schemeClr val="tx1"/>
        </a:solidFill>
        <a:latin typeface="+mn-lt"/>
        <a:ea typeface="+mn-ea"/>
        <a:cs typeface="+mn-cs"/>
      </a:defRPr>
    </a:lvl1pPr>
    <a:lvl2pPr marL="497977" algn="l" defTabSz="995955" rtl="0" eaLnBrk="1" latinLnBrk="0" hangingPunct="1">
      <a:defRPr sz="2000" kern="1200">
        <a:solidFill>
          <a:schemeClr val="tx1"/>
        </a:solidFill>
        <a:latin typeface="+mn-lt"/>
        <a:ea typeface="+mn-ea"/>
        <a:cs typeface="+mn-cs"/>
      </a:defRPr>
    </a:lvl2pPr>
    <a:lvl3pPr marL="995955" algn="l" defTabSz="995955" rtl="0" eaLnBrk="1" latinLnBrk="0" hangingPunct="1">
      <a:defRPr sz="2000" kern="1200">
        <a:solidFill>
          <a:schemeClr val="tx1"/>
        </a:solidFill>
        <a:latin typeface="+mn-lt"/>
        <a:ea typeface="+mn-ea"/>
        <a:cs typeface="+mn-cs"/>
      </a:defRPr>
    </a:lvl3pPr>
    <a:lvl4pPr marL="1493932" algn="l" defTabSz="995955" rtl="0" eaLnBrk="1" latinLnBrk="0" hangingPunct="1">
      <a:defRPr sz="2000" kern="1200">
        <a:solidFill>
          <a:schemeClr val="tx1"/>
        </a:solidFill>
        <a:latin typeface="+mn-lt"/>
        <a:ea typeface="+mn-ea"/>
        <a:cs typeface="+mn-cs"/>
      </a:defRPr>
    </a:lvl4pPr>
    <a:lvl5pPr marL="1991909" algn="l" defTabSz="995955" rtl="0" eaLnBrk="1" latinLnBrk="0" hangingPunct="1">
      <a:defRPr sz="2000" kern="1200">
        <a:solidFill>
          <a:schemeClr val="tx1"/>
        </a:solidFill>
        <a:latin typeface="+mn-lt"/>
        <a:ea typeface="+mn-ea"/>
        <a:cs typeface="+mn-cs"/>
      </a:defRPr>
    </a:lvl5pPr>
    <a:lvl6pPr marL="2489887" algn="l" defTabSz="995955" rtl="0" eaLnBrk="1" latinLnBrk="0" hangingPunct="1">
      <a:defRPr sz="2000" kern="1200">
        <a:solidFill>
          <a:schemeClr val="tx1"/>
        </a:solidFill>
        <a:latin typeface="+mn-lt"/>
        <a:ea typeface="+mn-ea"/>
        <a:cs typeface="+mn-cs"/>
      </a:defRPr>
    </a:lvl6pPr>
    <a:lvl7pPr marL="2987863" algn="l" defTabSz="995955" rtl="0" eaLnBrk="1" latinLnBrk="0" hangingPunct="1">
      <a:defRPr sz="2000" kern="1200">
        <a:solidFill>
          <a:schemeClr val="tx1"/>
        </a:solidFill>
        <a:latin typeface="+mn-lt"/>
        <a:ea typeface="+mn-ea"/>
        <a:cs typeface="+mn-cs"/>
      </a:defRPr>
    </a:lvl7pPr>
    <a:lvl8pPr marL="3485841" algn="l" defTabSz="995955" rtl="0" eaLnBrk="1" latinLnBrk="0" hangingPunct="1">
      <a:defRPr sz="2000" kern="1200">
        <a:solidFill>
          <a:schemeClr val="tx1"/>
        </a:solidFill>
        <a:latin typeface="+mn-lt"/>
        <a:ea typeface="+mn-ea"/>
        <a:cs typeface="+mn-cs"/>
      </a:defRPr>
    </a:lvl8pPr>
    <a:lvl9pPr marL="3983818" algn="l" defTabSz="995955" rtl="0" eaLnBrk="1" latinLnBrk="0" hangingPunct="1">
      <a:defRPr sz="20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8770"/>
    <a:srgbClr val="E98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88" autoAdjust="0"/>
  </p:normalViewPr>
  <p:slideViewPr>
    <p:cSldViewPr>
      <p:cViewPr varScale="1">
        <p:scale>
          <a:sx n="92" d="100"/>
          <a:sy n="92" d="100"/>
        </p:scale>
        <p:origin x="-498" y="-102"/>
      </p:cViewPr>
      <p:guideLst>
        <p:guide orient="horz" pos="2160"/>
        <p:guide pos="3840"/>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53" d="100"/>
          <a:sy n="53" d="100"/>
        </p:scale>
        <p:origin x="-2868" y="-108"/>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CBF56E52-7D3A-4813-926F-1F5EE6A3792E}" type="datetimeFigureOut">
              <a:rPr lang="en-US" smtClean="0"/>
              <a:pPr/>
              <a:t>3/26/2018</a:t>
            </a:fld>
            <a:endParaRPr lang="en-GB"/>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5DB15112-4D5E-4BF1-8AC4-72C3C72C9E04}" type="slidenum">
              <a:rPr lang="en-GB" smtClean="0"/>
              <a:pPr/>
              <a:t>‹#›</a:t>
            </a:fld>
            <a:endParaRPr lang="en-GB"/>
          </a:p>
        </p:txBody>
      </p:sp>
    </p:spTree>
    <p:extLst>
      <p:ext uri="{BB962C8B-B14F-4D97-AF65-F5344CB8AC3E}">
        <p14:creationId xmlns:p14="http://schemas.microsoft.com/office/powerpoint/2010/main" val="309983543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430FF3D-1B75-40CD-8E93-7EDD1BC628EE}" type="datetimeFigureOut">
              <a:rPr lang="en-US" smtClean="0"/>
              <a:pPr/>
              <a:t>3/26/2018</a:t>
            </a:fld>
            <a:endParaRPr lang="en-GB"/>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F59230C-A415-4F25-80C7-50DB92FE0926}" type="slidenum">
              <a:rPr lang="en-GB" smtClean="0"/>
              <a:pPr/>
              <a:t>‹#›</a:t>
            </a:fld>
            <a:endParaRPr lang="en-GB"/>
          </a:p>
        </p:txBody>
      </p:sp>
    </p:spTree>
    <p:extLst>
      <p:ext uri="{BB962C8B-B14F-4D97-AF65-F5344CB8AC3E}">
        <p14:creationId xmlns:p14="http://schemas.microsoft.com/office/powerpoint/2010/main" val="3764741287"/>
      </p:ext>
    </p:extLst>
  </p:cSld>
  <p:clrMap bg1="lt1" tx1="dk1" bg2="lt2" tx2="dk2" accent1="accent1" accent2="accent2" accent3="accent3" accent4="accent4" accent5="accent5" accent6="accent6" hlink="hlink" folHlink="folHlink"/>
  <p:hf hdr="0" ftr="0" dt="0"/>
  <p:notesStyle>
    <a:lvl1pPr marL="0" algn="l" defTabSz="995955" rtl="0" eaLnBrk="1" latinLnBrk="0" hangingPunct="1">
      <a:defRPr sz="1300" kern="1200">
        <a:solidFill>
          <a:schemeClr val="tx1"/>
        </a:solidFill>
        <a:latin typeface="+mn-lt"/>
        <a:ea typeface="+mn-ea"/>
        <a:cs typeface="+mn-cs"/>
      </a:defRPr>
    </a:lvl1pPr>
    <a:lvl2pPr marL="497977" algn="l" defTabSz="995955" rtl="0" eaLnBrk="1" latinLnBrk="0" hangingPunct="1">
      <a:defRPr sz="1300" kern="1200">
        <a:solidFill>
          <a:schemeClr val="tx1"/>
        </a:solidFill>
        <a:latin typeface="+mn-lt"/>
        <a:ea typeface="+mn-ea"/>
        <a:cs typeface="+mn-cs"/>
      </a:defRPr>
    </a:lvl2pPr>
    <a:lvl3pPr marL="995955" algn="l" defTabSz="995955" rtl="0" eaLnBrk="1" latinLnBrk="0" hangingPunct="1">
      <a:defRPr sz="1300" kern="1200">
        <a:solidFill>
          <a:schemeClr val="tx1"/>
        </a:solidFill>
        <a:latin typeface="+mn-lt"/>
        <a:ea typeface="+mn-ea"/>
        <a:cs typeface="+mn-cs"/>
      </a:defRPr>
    </a:lvl3pPr>
    <a:lvl4pPr marL="1493932" algn="l" defTabSz="995955" rtl="0" eaLnBrk="1" latinLnBrk="0" hangingPunct="1">
      <a:defRPr sz="1300" kern="1200">
        <a:solidFill>
          <a:schemeClr val="tx1"/>
        </a:solidFill>
        <a:latin typeface="+mn-lt"/>
        <a:ea typeface="+mn-ea"/>
        <a:cs typeface="+mn-cs"/>
      </a:defRPr>
    </a:lvl4pPr>
    <a:lvl5pPr marL="1991909" algn="l" defTabSz="995955" rtl="0" eaLnBrk="1" latinLnBrk="0" hangingPunct="1">
      <a:defRPr sz="1300" kern="1200">
        <a:solidFill>
          <a:schemeClr val="tx1"/>
        </a:solidFill>
        <a:latin typeface="+mn-lt"/>
        <a:ea typeface="+mn-ea"/>
        <a:cs typeface="+mn-cs"/>
      </a:defRPr>
    </a:lvl5pPr>
    <a:lvl6pPr marL="2489887" algn="l" defTabSz="995955" rtl="0" eaLnBrk="1" latinLnBrk="0" hangingPunct="1">
      <a:defRPr sz="1300" kern="1200">
        <a:solidFill>
          <a:schemeClr val="tx1"/>
        </a:solidFill>
        <a:latin typeface="+mn-lt"/>
        <a:ea typeface="+mn-ea"/>
        <a:cs typeface="+mn-cs"/>
      </a:defRPr>
    </a:lvl6pPr>
    <a:lvl7pPr marL="2987863" algn="l" defTabSz="995955" rtl="0" eaLnBrk="1" latinLnBrk="0" hangingPunct="1">
      <a:defRPr sz="1300" kern="1200">
        <a:solidFill>
          <a:schemeClr val="tx1"/>
        </a:solidFill>
        <a:latin typeface="+mn-lt"/>
        <a:ea typeface="+mn-ea"/>
        <a:cs typeface="+mn-cs"/>
      </a:defRPr>
    </a:lvl7pPr>
    <a:lvl8pPr marL="3485841" algn="l" defTabSz="995955" rtl="0" eaLnBrk="1" latinLnBrk="0" hangingPunct="1">
      <a:defRPr sz="1300" kern="1200">
        <a:solidFill>
          <a:schemeClr val="tx1"/>
        </a:solidFill>
        <a:latin typeface="+mn-lt"/>
        <a:ea typeface="+mn-ea"/>
        <a:cs typeface="+mn-cs"/>
      </a:defRPr>
    </a:lvl8pPr>
    <a:lvl9pPr marL="3983818" algn="l" defTabSz="995955" rtl="0" eaLnBrk="1" latinLnBrk="0" hangingPunct="1">
      <a:defRPr sz="13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4F59230C-A415-4F25-80C7-50DB92FE0926}" type="slidenum">
              <a:rPr lang="en-GB" smtClean="0"/>
              <a:pPr/>
              <a:t>4</a:t>
            </a:fld>
            <a:endParaRPr lang="en-GB"/>
          </a:p>
        </p:txBody>
      </p:sp>
    </p:spTree>
    <p:extLst>
      <p:ext uri="{BB962C8B-B14F-4D97-AF65-F5344CB8AC3E}">
        <p14:creationId xmlns:p14="http://schemas.microsoft.com/office/powerpoint/2010/main" val="190596914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4F59230C-A415-4F25-80C7-50DB92FE0926}" type="slidenum">
              <a:rPr lang="en-GB" smtClean="0"/>
              <a:pPr/>
              <a:t>5</a:t>
            </a:fld>
            <a:endParaRPr lang="en-GB"/>
          </a:p>
        </p:txBody>
      </p:sp>
    </p:spTree>
    <p:extLst>
      <p:ext uri="{BB962C8B-B14F-4D97-AF65-F5344CB8AC3E}">
        <p14:creationId xmlns:p14="http://schemas.microsoft.com/office/powerpoint/2010/main" val="19059691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4F59230C-A415-4F25-80C7-50DB92FE0926}" type="slidenum">
              <a:rPr lang="en-GB" smtClean="0"/>
              <a:pPr/>
              <a:t>6</a:t>
            </a:fld>
            <a:endParaRPr lang="en-GB"/>
          </a:p>
        </p:txBody>
      </p:sp>
    </p:spTree>
    <p:extLst>
      <p:ext uri="{BB962C8B-B14F-4D97-AF65-F5344CB8AC3E}">
        <p14:creationId xmlns:p14="http://schemas.microsoft.com/office/powerpoint/2010/main" val="19059691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4F59230C-A415-4F25-80C7-50DB92FE0926}" type="slidenum">
              <a:rPr lang="en-GB" smtClean="0"/>
              <a:pPr/>
              <a:t>7</a:t>
            </a:fld>
            <a:endParaRPr lang="en-GB"/>
          </a:p>
        </p:txBody>
      </p:sp>
    </p:spTree>
    <p:extLst>
      <p:ext uri="{BB962C8B-B14F-4D97-AF65-F5344CB8AC3E}">
        <p14:creationId xmlns:p14="http://schemas.microsoft.com/office/powerpoint/2010/main" val="190596914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4F59230C-A415-4F25-80C7-50DB92FE0926}" type="slidenum">
              <a:rPr lang="en-GB" smtClean="0"/>
              <a:pPr/>
              <a:t>8</a:t>
            </a:fld>
            <a:endParaRPr lang="en-GB"/>
          </a:p>
        </p:txBody>
      </p:sp>
    </p:spTree>
    <p:extLst>
      <p:ext uri="{BB962C8B-B14F-4D97-AF65-F5344CB8AC3E}">
        <p14:creationId xmlns:p14="http://schemas.microsoft.com/office/powerpoint/2010/main" val="190596914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4F59230C-A415-4F25-80C7-50DB92FE0926}" type="slidenum">
              <a:rPr lang="en-GB" smtClean="0"/>
              <a:pPr/>
              <a:t>9</a:t>
            </a:fld>
            <a:endParaRPr lang="en-GB"/>
          </a:p>
        </p:txBody>
      </p:sp>
    </p:spTree>
    <p:extLst>
      <p:ext uri="{BB962C8B-B14F-4D97-AF65-F5344CB8AC3E}">
        <p14:creationId xmlns:p14="http://schemas.microsoft.com/office/powerpoint/2010/main" val="190596914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1_Title Slide">
    <p:spTree>
      <p:nvGrpSpPr>
        <p:cNvPr id="1" name=""/>
        <p:cNvGrpSpPr/>
        <p:nvPr/>
      </p:nvGrpSpPr>
      <p:grpSpPr>
        <a:xfrm>
          <a:off x="0" y="0"/>
          <a:ext cx="0" cy="0"/>
          <a:chOff x="0" y="0"/>
          <a:chExt cx="0" cy="0"/>
        </a:xfrm>
      </p:grpSpPr>
      <p:pic>
        <p:nvPicPr>
          <p:cNvPr id="3" name="Picture 2" descr="726313 ASE 190.5x254.jp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2496" y="-44999"/>
            <a:ext cx="12316992" cy="6947999"/>
          </a:xfrm>
          <a:prstGeom prst="rect">
            <a:avLst/>
          </a:prstGeom>
        </p:spPr>
      </p:pic>
      <p:sp>
        <p:nvSpPr>
          <p:cNvPr id="2" name="Title 1"/>
          <p:cNvSpPr>
            <a:spLocks noGrp="1"/>
          </p:cNvSpPr>
          <p:nvPr>
            <p:ph type="ctrTitle"/>
          </p:nvPr>
        </p:nvSpPr>
        <p:spPr>
          <a:xfrm>
            <a:off x="666713" y="793119"/>
            <a:ext cx="10600038" cy="712400"/>
          </a:xfrm>
        </p:spPr>
        <p:txBody>
          <a:bodyPr/>
          <a:lstStyle>
            <a:lvl1pPr>
              <a:defRPr>
                <a:solidFill>
                  <a:schemeClr val="bg1"/>
                </a:solidFill>
              </a:defRPr>
            </a:lvl1pPr>
          </a:lstStyle>
          <a:p>
            <a:r>
              <a:rPr lang="en-US" dirty="0"/>
              <a:t>Click to edit Master title style</a:t>
            </a:r>
            <a:endParaRPr lang="en-GB" dirty="0"/>
          </a:p>
        </p:txBody>
      </p:sp>
      <p:sp>
        <p:nvSpPr>
          <p:cNvPr id="6" name="Text Placeholder 5"/>
          <p:cNvSpPr>
            <a:spLocks noGrp="1"/>
          </p:cNvSpPr>
          <p:nvPr>
            <p:ph type="body" sz="quarter" idx="10"/>
          </p:nvPr>
        </p:nvSpPr>
        <p:spPr>
          <a:xfrm>
            <a:off x="721141" y="2102295"/>
            <a:ext cx="10545610" cy="2500312"/>
          </a:xfrm>
        </p:spPr>
        <p:txBody>
          <a:bodyPr/>
          <a:lstStyle>
            <a:lvl1pPr>
              <a:defRPr sz="3323">
                <a:solidFill>
                  <a:schemeClr val="bg1"/>
                </a:solidFill>
              </a:defRPr>
            </a:lvl1pPr>
            <a:lvl2pPr>
              <a:buNone/>
              <a:defRPr/>
            </a:lvl2pPr>
            <a:lvl3pPr>
              <a:defRPr>
                <a:solidFill>
                  <a:schemeClr val="bg1"/>
                </a:solidFill>
              </a:defRPr>
            </a:lvl3pPr>
            <a:lvl4pPr>
              <a:defRPr>
                <a:solidFill>
                  <a:schemeClr val="bg1"/>
                </a:solidFill>
              </a:defRPr>
            </a:lvl4pPr>
            <a:lvl5pPr>
              <a:defRPr sz="2708">
                <a:solidFill>
                  <a:schemeClr val="bg1"/>
                </a:solidFill>
              </a:defRPr>
            </a:lvl5pPr>
          </a:lstStyle>
          <a:p>
            <a:pPr lvl="0"/>
            <a:r>
              <a:rPr lang="en-US" dirty="0"/>
              <a:t>Click to edit Master text style</a:t>
            </a:r>
          </a:p>
          <a:p>
            <a:pPr lvl="2"/>
            <a:r>
              <a:rPr lang="en-US" dirty="0"/>
              <a:t>Third level</a:t>
            </a:r>
          </a:p>
          <a:p>
            <a:pPr lvl="3"/>
            <a:r>
              <a:rPr lang="en-US" dirty="0"/>
              <a:t>Fourth level</a:t>
            </a:r>
          </a:p>
          <a:p>
            <a:pPr lvl="4"/>
            <a:r>
              <a:rPr lang="en-US" dirty="0"/>
              <a:t>Fifth level</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pic>
        <p:nvPicPr>
          <p:cNvPr id="3" name="Picture 2" descr="726313 ASE 190.5x2542.jp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2496" y="-44999"/>
            <a:ext cx="12316992" cy="6947999"/>
          </a:xfrm>
          <a:prstGeom prst="rect">
            <a:avLst/>
          </a:prstGeom>
        </p:spPr>
      </p:pic>
      <p:sp>
        <p:nvSpPr>
          <p:cNvPr id="13" name="Subtitle 2"/>
          <p:cNvSpPr>
            <a:spLocks noGrp="1"/>
          </p:cNvSpPr>
          <p:nvPr>
            <p:ph type="subTitle" idx="1"/>
          </p:nvPr>
        </p:nvSpPr>
        <p:spPr>
          <a:xfrm>
            <a:off x="585069" y="1796133"/>
            <a:ext cx="11008255" cy="2778365"/>
          </a:xfrm>
        </p:spPr>
        <p:txBody>
          <a:bodyPr/>
          <a:lstStyle>
            <a:lvl1pPr marL="0" indent="0" algn="ctr">
              <a:buNone/>
              <a:defRPr>
                <a:solidFill>
                  <a:schemeClr val="tx1">
                    <a:tint val="75000"/>
                  </a:schemeClr>
                </a:solidFill>
              </a:defRPr>
            </a:lvl1pPr>
            <a:lvl2pPr marL="612910" indent="0" algn="ctr">
              <a:buNone/>
              <a:defRPr>
                <a:solidFill>
                  <a:schemeClr val="tx1">
                    <a:tint val="75000"/>
                  </a:schemeClr>
                </a:solidFill>
              </a:defRPr>
            </a:lvl2pPr>
            <a:lvl3pPr marL="1225821" indent="0" algn="ctr">
              <a:buNone/>
              <a:defRPr>
                <a:solidFill>
                  <a:schemeClr val="tx1">
                    <a:tint val="75000"/>
                  </a:schemeClr>
                </a:solidFill>
              </a:defRPr>
            </a:lvl3pPr>
            <a:lvl4pPr marL="1838732" indent="0" algn="ctr">
              <a:buNone/>
              <a:defRPr>
                <a:solidFill>
                  <a:schemeClr val="tx1">
                    <a:tint val="75000"/>
                  </a:schemeClr>
                </a:solidFill>
              </a:defRPr>
            </a:lvl4pPr>
            <a:lvl5pPr marL="2451642" indent="0" algn="ctr">
              <a:buNone/>
              <a:defRPr>
                <a:solidFill>
                  <a:schemeClr val="tx1">
                    <a:tint val="75000"/>
                  </a:schemeClr>
                </a:solidFill>
              </a:defRPr>
            </a:lvl5pPr>
            <a:lvl6pPr marL="3064553" indent="0" algn="ctr">
              <a:buNone/>
              <a:defRPr>
                <a:solidFill>
                  <a:schemeClr val="tx1">
                    <a:tint val="75000"/>
                  </a:schemeClr>
                </a:solidFill>
              </a:defRPr>
            </a:lvl6pPr>
            <a:lvl7pPr marL="3677462" indent="0" algn="ctr">
              <a:buNone/>
              <a:defRPr>
                <a:solidFill>
                  <a:schemeClr val="tx1">
                    <a:tint val="75000"/>
                  </a:schemeClr>
                </a:solidFill>
              </a:defRPr>
            </a:lvl7pPr>
            <a:lvl8pPr marL="4290373" indent="0" algn="ctr">
              <a:buNone/>
              <a:defRPr>
                <a:solidFill>
                  <a:schemeClr val="tx1">
                    <a:tint val="75000"/>
                  </a:schemeClr>
                </a:solidFill>
              </a:defRPr>
            </a:lvl8pPr>
            <a:lvl9pPr marL="4903283" indent="0" algn="ctr">
              <a:buNone/>
              <a:defRPr>
                <a:solidFill>
                  <a:schemeClr val="tx1">
                    <a:tint val="75000"/>
                  </a:schemeClr>
                </a:solidFill>
              </a:defRPr>
            </a:lvl9pPr>
          </a:lstStyle>
          <a:p>
            <a:r>
              <a:rPr lang="en-US" dirty="0"/>
              <a:t>Click to edit Master subtitle style</a:t>
            </a:r>
            <a:endParaRPr lang="en-GB" dirty="0"/>
          </a:p>
        </p:txBody>
      </p:sp>
      <p:sp>
        <p:nvSpPr>
          <p:cNvPr id="8" name="Title Placeholder 1"/>
          <p:cNvSpPr>
            <a:spLocks noGrp="1"/>
          </p:cNvSpPr>
          <p:nvPr>
            <p:ph type="title"/>
          </p:nvPr>
        </p:nvSpPr>
        <p:spPr>
          <a:xfrm>
            <a:off x="244888" y="163263"/>
            <a:ext cx="8775745" cy="654032"/>
          </a:xfrm>
          <a:prstGeom prst="rect">
            <a:avLst/>
          </a:prstGeom>
        </p:spPr>
        <p:txBody>
          <a:bodyPr vert="horz" lIns="99597" tIns="49797" rIns="99597" bIns="49797" rtlCol="0" anchor="ctr">
            <a:normAutofit/>
          </a:bodyPr>
          <a:lstStyle/>
          <a:p>
            <a:r>
              <a:rPr lang="en-US" dirty="0"/>
              <a:t>Click to edit Master title style</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4" name="Content Placeholder 2"/>
          <p:cNvSpPr>
            <a:spLocks noGrp="1"/>
          </p:cNvSpPr>
          <p:nvPr>
            <p:ph idx="1"/>
          </p:nvPr>
        </p:nvSpPr>
        <p:spPr>
          <a:xfrm>
            <a:off x="585070" y="1081751"/>
            <a:ext cx="10793222" cy="5357850"/>
          </a:xfrm>
        </p:spPr>
        <p:txBody>
          <a:bodyPr/>
          <a:lstStyle>
            <a:lvl1pPr>
              <a:defRPr sz="3323"/>
            </a:lvl1pPr>
            <a:lvl5pPr>
              <a:defRPr sz="1846"/>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Section Header">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4" name="Text Placeholder 2"/>
          <p:cNvSpPr>
            <a:spLocks noGrp="1"/>
          </p:cNvSpPr>
          <p:nvPr>
            <p:ph type="body" idx="1"/>
          </p:nvPr>
        </p:nvSpPr>
        <p:spPr>
          <a:xfrm>
            <a:off x="959410" y="2906579"/>
            <a:ext cx="10363200" cy="1500781"/>
          </a:xfrm>
        </p:spPr>
        <p:txBody>
          <a:bodyPr anchor="b"/>
          <a:lstStyle>
            <a:lvl1pPr marL="0" indent="0">
              <a:buNone/>
              <a:defRPr sz="2708">
                <a:solidFill>
                  <a:schemeClr val="tx1">
                    <a:tint val="75000"/>
                  </a:schemeClr>
                </a:solidFill>
              </a:defRPr>
            </a:lvl1pPr>
            <a:lvl2pPr marL="612910" indent="0">
              <a:buNone/>
              <a:defRPr sz="2462">
                <a:solidFill>
                  <a:schemeClr val="tx1">
                    <a:tint val="75000"/>
                  </a:schemeClr>
                </a:solidFill>
              </a:defRPr>
            </a:lvl2pPr>
            <a:lvl3pPr marL="1225821" indent="0">
              <a:buNone/>
              <a:defRPr sz="2215">
                <a:solidFill>
                  <a:schemeClr val="tx1">
                    <a:tint val="75000"/>
                  </a:schemeClr>
                </a:solidFill>
              </a:defRPr>
            </a:lvl3pPr>
            <a:lvl4pPr marL="1838732" indent="0">
              <a:buNone/>
              <a:defRPr sz="1846">
                <a:solidFill>
                  <a:schemeClr val="tx1">
                    <a:tint val="75000"/>
                  </a:schemeClr>
                </a:solidFill>
              </a:defRPr>
            </a:lvl4pPr>
            <a:lvl5pPr marL="2451642" indent="0">
              <a:buNone/>
              <a:defRPr sz="1846">
                <a:solidFill>
                  <a:schemeClr val="tx1">
                    <a:tint val="75000"/>
                  </a:schemeClr>
                </a:solidFill>
              </a:defRPr>
            </a:lvl5pPr>
            <a:lvl6pPr marL="3064553" indent="0">
              <a:buNone/>
              <a:defRPr sz="1846">
                <a:solidFill>
                  <a:schemeClr val="tx1">
                    <a:tint val="75000"/>
                  </a:schemeClr>
                </a:solidFill>
              </a:defRPr>
            </a:lvl6pPr>
            <a:lvl7pPr marL="3677462" indent="0">
              <a:buNone/>
              <a:defRPr sz="1846">
                <a:solidFill>
                  <a:schemeClr val="tx1">
                    <a:tint val="75000"/>
                  </a:schemeClr>
                </a:solidFill>
              </a:defRPr>
            </a:lvl7pPr>
            <a:lvl8pPr marL="4290373" indent="0">
              <a:buNone/>
              <a:defRPr sz="1846">
                <a:solidFill>
                  <a:schemeClr val="tx1">
                    <a:tint val="75000"/>
                  </a:schemeClr>
                </a:solidFill>
              </a:defRPr>
            </a:lvl8pPr>
            <a:lvl9pPr marL="4903283" indent="0">
              <a:buNone/>
              <a:defRPr sz="1846">
                <a:solidFill>
                  <a:schemeClr val="tx1">
                    <a:tint val="75000"/>
                  </a:schemeClr>
                </a:solidFill>
              </a:defRPr>
            </a:lvl9pPr>
          </a:lstStyle>
          <a:p>
            <a:pPr lvl="0"/>
            <a:r>
              <a:rPr lang="en-US"/>
              <a:t>Click to edit Master text styles</a:t>
            </a:r>
          </a:p>
        </p:txBody>
      </p:sp>
      <p:sp>
        <p:nvSpPr>
          <p:cNvPr id="5" name="Text Placeholder 2"/>
          <p:cNvSpPr>
            <a:spLocks noGrp="1"/>
          </p:cNvSpPr>
          <p:nvPr>
            <p:ph type="body" idx="10"/>
          </p:nvPr>
        </p:nvSpPr>
        <p:spPr>
          <a:xfrm>
            <a:off x="959410" y="4448500"/>
            <a:ext cx="10363200" cy="1500781"/>
          </a:xfrm>
        </p:spPr>
        <p:txBody>
          <a:bodyPr anchor="t" anchorCtr="0">
            <a:normAutofit/>
          </a:bodyPr>
          <a:lstStyle>
            <a:lvl1pPr marL="0" indent="0">
              <a:buNone/>
              <a:defRPr sz="5416">
                <a:solidFill>
                  <a:schemeClr val="tx1">
                    <a:tint val="75000"/>
                  </a:schemeClr>
                </a:solidFill>
                <a:latin typeface="+mj-lt"/>
              </a:defRPr>
            </a:lvl1pPr>
            <a:lvl2pPr marL="612910" indent="0">
              <a:buNone/>
              <a:defRPr sz="2462">
                <a:solidFill>
                  <a:schemeClr val="tx1">
                    <a:tint val="75000"/>
                  </a:schemeClr>
                </a:solidFill>
              </a:defRPr>
            </a:lvl2pPr>
            <a:lvl3pPr marL="1225821" indent="0">
              <a:buNone/>
              <a:defRPr sz="2215">
                <a:solidFill>
                  <a:schemeClr val="tx1">
                    <a:tint val="75000"/>
                  </a:schemeClr>
                </a:solidFill>
              </a:defRPr>
            </a:lvl3pPr>
            <a:lvl4pPr marL="1838732" indent="0">
              <a:buNone/>
              <a:defRPr sz="1846">
                <a:solidFill>
                  <a:schemeClr val="tx1">
                    <a:tint val="75000"/>
                  </a:schemeClr>
                </a:solidFill>
              </a:defRPr>
            </a:lvl4pPr>
            <a:lvl5pPr marL="2451642" indent="0">
              <a:buNone/>
              <a:defRPr sz="1846">
                <a:solidFill>
                  <a:schemeClr val="tx1">
                    <a:tint val="75000"/>
                  </a:schemeClr>
                </a:solidFill>
              </a:defRPr>
            </a:lvl5pPr>
            <a:lvl6pPr marL="3064553" indent="0">
              <a:buNone/>
              <a:defRPr sz="1846">
                <a:solidFill>
                  <a:schemeClr val="tx1">
                    <a:tint val="75000"/>
                  </a:schemeClr>
                </a:solidFill>
              </a:defRPr>
            </a:lvl6pPr>
            <a:lvl7pPr marL="3677462" indent="0">
              <a:buNone/>
              <a:defRPr sz="1846">
                <a:solidFill>
                  <a:schemeClr val="tx1">
                    <a:tint val="75000"/>
                  </a:schemeClr>
                </a:solidFill>
              </a:defRPr>
            </a:lvl7pPr>
            <a:lvl8pPr marL="4290373" indent="0">
              <a:buNone/>
              <a:defRPr sz="1846">
                <a:solidFill>
                  <a:schemeClr val="tx1">
                    <a:tint val="75000"/>
                  </a:schemeClr>
                </a:solidFill>
              </a:defRPr>
            </a:lvl8pPr>
            <a:lvl9pPr marL="4903283" indent="0">
              <a:buNone/>
              <a:defRPr sz="1846">
                <a:solidFill>
                  <a:schemeClr val="tx1">
                    <a:tint val="75000"/>
                  </a:schemeClr>
                </a:solidFill>
              </a:defRPr>
            </a:lvl9pPr>
          </a:lstStyle>
          <a:p>
            <a:pPr lvl="0"/>
            <a:r>
              <a:rPr lang="en-US" dirty="0"/>
              <a:t>Click to edit Master text styles</a:t>
            </a:r>
          </a:p>
        </p:txBody>
      </p:sp>
    </p:spTree>
    <p:extLst>
      <p:ext uri="{BB962C8B-B14F-4D97-AF65-F5344CB8AC3E}">
        <p14:creationId xmlns:p14="http://schemas.microsoft.com/office/powerpoint/2010/main" val="356537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1_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585069" y="1030725"/>
            <a:ext cx="5214254" cy="5408877"/>
          </a:xfrm>
        </p:spPr>
        <p:txBody>
          <a:bodyPr/>
          <a:lstStyle>
            <a:lvl1pPr>
              <a:defRPr sz="3323"/>
            </a:lvl1pPr>
            <a:lvl2pPr>
              <a:defRPr sz="3200"/>
            </a:lvl2pPr>
            <a:lvl3pPr>
              <a:defRPr sz="2708"/>
            </a:lvl3pPr>
            <a:lvl4pPr>
              <a:defRPr sz="2462"/>
            </a:lvl4pPr>
            <a:lvl5pPr>
              <a:defRPr sz="2462"/>
            </a:lvl5pPr>
            <a:lvl6pPr>
              <a:defRPr sz="2462"/>
            </a:lvl6pPr>
            <a:lvl7pPr>
              <a:defRPr sz="2462"/>
            </a:lvl7pPr>
            <a:lvl8pPr>
              <a:defRPr sz="2462"/>
            </a:lvl8pPr>
            <a:lvl9pPr>
              <a:defRPr sz="2462"/>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Content Placeholder 3"/>
          <p:cNvSpPr>
            <a:spLocks noGrp="1"/>
          </p:cNvSpPr>
          <p:nvPr>
            <p:ph sz="half" idx="2"/>
          </p:nvPr>
        </p:nvSpPr>
        <p:spPr>
          <a:xfrm>
            <a:off x="6164037" y="1030725"/>
            <a:ext cx="5442895" cy="5408877"/>
          </a:xfrm>
        </p:spPr>
        <p:txBody>
          <a:bodyPr/>
          <a:lstStyle>
            <a:lvl1pPr>
              <a:defRPr sz="3323"/>
            </a:lvl1pPr>
            <a:lvl2pPr>
              <a:defRPr sz="3200"/>
            </a:lvl2pPr>
            <a:lvl3pPr>
              <a:defRPr sz="2708"/>
            </a:lvl3pPr>
            <a:lvl4pPr>
              <a:defRPr sz="2462"/>
            </a:lvl4pPr>
            <a:lvl5pPr>
              <a:defRPr sz="2462"/>
            </a:lvl5pPr>
            <a:lvl6pPr>
              <a:defRPr sz="2462"/>
            </a:lvl6pPr>
            <a:lvl7pPr>
              <a:defRPr sz="2462"/>
            </a:lvl7pPr>
            <a:lvl8pPr>
              <a:defRPr sz="2462"/>
            </a:lvl8pPr>
            <a:lvl9pPr>
              <a:defRPr sz="2462"/>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66713" y="1357301"/>
            <a:ext cx="10736111" cy="5082301"/>
          </a:xfrm>
        </p:spPr>
        <p:txBody>
          <a:bodyPr>
            <a:normAutofit/>
          </a:bodyPr>
          <a:lstStyle>
            <a:lvl1pPr marL="0" indent="0" algn="ctr">
              <a:buNone/>
              <a:defRPr sz="3323">
                <a:solidFill>
                  <a:schemeClr val="tx1">
                    <a:tint val="75000"/>
                  </a:schemeClr>
                </a:solidFill>
              </a:defRPr>
            </a:lvl1pPr>
            <a:lvl2pPr marL="612910" indent="0" algn="ctr">
              <a:buNone/>
              <a:defRPr>
                <a:solidFill>
                  <a:schemeClr val="tx1">
                    <a:tint val="75000"/>
                  </a:schemeClr>
                </a:solidFill>
              </a:defRPr>
            </a:lvl2pPr>
            <a:lvl3pPr marL="1225821" indent="0" algn="ctr">
              <a:buNone/>
              <a:defRPr>
                <a:solidFill>
                  <a:schemeClr val="tx1">
                    <a:tint val="75000"/>
                  </a:schemeClr>
                </a:solidFill>
              </a:defRPr>
            </a:lvl3pPr>
            <a:lvl4pPr marL="1838732" indent="0" algn="ctr">
              <a:buNone/>
              <a:defRPr>
                <a:solidFill>
                  <a:schemeClr val="tx1">
                    <a:tint val="75000"/>
                  </a:schemeClr>
                </a:solidFill>
              </a:defRPr>
            </a:lvl4pPr>
            <a:lvl5pPr marL="2451642" indent="0" algn="ctr">
              <a:buNone/>
              <a:defRPr>
                <a:solidFill>
                  <a:schemeClr val="tx1">
                    <a:tint val="75000"/>
                  </a:schemeClr>
                </a:solidFill>
              </a:defRPr>
            </a:lvl5pPr>
            <a:lvl6pPr marL="3064553" indent="0" algn="ctr">
              <a:buNone/>
              <a:defRPr>
                <a:solidFill>
                  <a:schemeClr val="tx1">
                    <a:tint val="75000"/>
                  </a:schemeClr>
                </a:solidFill>
              </a:defRPr>
            </a:lvl6pPr>
            <a:lvl7pPr marL="3677462" indent="0" algn="ctr">
              <a:buNone/>
              <a:defRPr>
                <a:solidFill>
                  <a:schemeClr val="tx1">
                    <a:tint val="75000"/>
                  </a:schemeClr>
                </a:solidFill>
              </a:defRPr>
            </a:lvl7pPr>
            <a:lvl8pPr marL="4290373" indent="0" algn="ctr">
              <a:buNone/>
              <a:defRPr>
                <a:solidFill>
                  <a:schemeClr val="tx1">
                    <a:tint val="75000"/>
                  </a:schemeClr>
                </a:solidFill>
              </a:defRPr>
            </a:lvl8pPr>
            <a:lvl9pPr marL="4903283" indent="0" algn="ctr">
              <a:buNone/>
              <a:defRPr>
                <a:solidFill>
                  <a:schemeClr val="tx1">
                    <a:tint val="75000"/>
                  </a:schemeClr>
                </a:solidFill>
              </a:defRPr>
            </a:lvl9pPr>
          </a:lstStyle>
          <a:p>
            <a:r>
              <a:rPr lang="en-US" dirty="0"/>
              <a:t>Click to edit Master subtitle style</a:t>
            </a:r>
            <a:endParaRPr lang="en-GB" dirty="0"/>
          </a:p>
        </p:txBody>
      </p:sp>
      <p:sp>
        <p:nvSpPr>
          <p:cNvPr id="4" name="Title Placeholder 1"/>
          <p:cNvSpPr>
            <a:spLocks noGrp="1"/>
          </p:cNvSpPr>
          <p:nvPr>
            <p:ph type="title"/>
          </p:nvPr>
        </p:nvSpPr>
        <p:spPr>
          <a:xfrm>
            <a:off x="244888" y="163263"/>
            <a:ext cx="8775745" cy="654032"/>
          </a:xfrm>
          <a:prstGeom prst="rect">
            <a:avLst/>
          </a:prstGeom>
        </p:spPr>
        <p:txBody>
          <a:bodyPr vert="horz" lIns="99597" tIns="49797" rIns="99597" bIns="49797" rtlCol="0" anchor="ctr">
            <a:normAutofit/>
          </a:bodyPr>
          <a:lstStyle/>
          <a:p>
            <a:r>
              <a:rPr lang="en-US" dirty="0"/>
              <a:t>Click to edit Master title style</a:t>
            </a:r>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4" name="Picture 3" descr="726313 ASE 190.5x2543.jpg"/>
          <p:cNvPicPr>
            <a:picLocks noChangeAspect="1"/>
          </p:cNvPicPr>
          <p:nvPr userDrawn="1"/>
        </p:nvPicPr>
        <p:blipFill>
          <a:blip r:embed="rId8" cstate="print">
            <a:extLst>
              <a:ext uri="{28A0092B-C50C-407E-A947-70E740481C1C}">
                <a14:useLocalDpi xmlns:a14="http://schemas.microsoft.com/office/drawing/2010/main" val="0"/>
              </a:ext>
            </a:extLst>
          </a:blip>
          <a:stretch>
            <a:fillRect/>
          </a:stretch>
        </p:blipFill>
        <p:spPr>
          <a:xfrm>
            <a:off x="-62496" y="-44999"/>
            <a:ext cx="12316992" cy="6947999"/>
          </a:xfrm>
          <a:prstGeom prst="rect">
            <a:avLst/>
          </a:prstGeom>
        </p:spPr>
      </p:pic>
      <p:sp>
        <p:nvSpPr>
          <p:cNvPr id="2" name="Title Placeholder 1"/>
          <p:cNvSpPr>
            <a:spLocks noGrp="1"/>
          </p:cNvSpPr>
          <p:nvPr>
            <p:ph type="title"/>
          </p:nvPr>
        </p:nvSpPr>
        <p:spPr>
          <a:xfrm>
            <a:off x="244888" y="163263"/>
            <a:ext cx="8775745" cy="654032"/>
          </a:xfrm>
          <a:prstGeom prst="rect">
            <a:avLst/>
          </a:prstGeom>
        </p:spPr>
        <p:txBody>
          <a:bodyPr vert="horz" lIns="99597" tIns="49797" rIns="99597" bIns="49797" rtlCol="0" anchor="ctr">
            <a:normAutofit/>
          </a:bodyPr>
          <a:lstStyle/>
          <a:p>
            <a:r>
              <a:rPr lang="en-US" dirty="0"/>
              <a:t>Click to edit Master title style</a:t>
            </a:r>
            <a:endParaRPr lang="en-GB" dirty="0"/>
          </a:p>
        </p:txBody>
      </p:sp>
      <p:sp>
        <p:nvSpPr>
          <p:cNvPr id="3" name="Text Placeholder 2"/>
          <p:cNvSpPr>
            <a:spLocks noGrp="1"/>
          </p:cNvSpPr>
          <p:nvPr>
            <p:ph type="body" idx="1"/>
          </p:nvPr>
        </p:nvSpPr>
        <p:spPr>
          <a:xfrm>
            <a:off x="653106" y="1030726"/>
            <a:ext cx="10885791" cy="5408877"/>
          </a:xfrm>
          <a:prstGeom prst="rect">
            <a:avLst/>
          </a:prstGeom>
        </p:spPr>
        <p:txBody>
          <a:bodyPr vert="horz" lIns="99597" tIns="49797" rIns="99597" bIns="49797"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Tree>
  </p:cSld>
  <p:clrMap bg1="lt1" tx1="dk1" bg2="lt2" tx2="dk2" accent1="accent1" accent2="accent2" accent3="accent3" accent4="accent4" accent5="accent5" accent6="accent6" hlink="hlink" folHlink="folHlink"/>
  <p:sldLayoutIdLst>
    <p:sldLayoutId id="2147483660" r:id="rId1"/>
    <p:sldLayoutId id="2147483661" r:id="rId2"/>
    <p:sldLayoutId id="2147483662" r:id="rId3"/>
    <p:sldLayoutId id="2147483665" r:id="rId4"/>
    <p:sldLayoutId id="2147483664" r:id="rId5"/>
    <p:sldLayoutId id="2147483649" r:id="rId6"/>
  </p:sldLayoutIdLst>
  <p:hf hdr="0" ftr="0" dt="0"/>
  <p:txStyles>
    <p:titleStyle>
      <a:lvl1pPr algn="l" defTabSz="1225821" rtl="0" eaLnBrk="1" latinLnBrk="0" hangingPunct="1">
        <a:spcBef>
          <a:spcPct val="0"/>
        </a:spcBef>
        <a:buNone/>
        <a:defRPr sz="3692" kern="1200">
          <a:solidFill>
            <a:schemeClr val="bg1"/>
          </a:solidFill>
          <a:latin typeface="+mj-lt"/>
          <a:ea typeface="+mj-ea"/>
          <a:cs typeface="+mj-cs"/>
        </a:defRPr>
      </a:lvl1pPr>
    </p:titleStyle>
    <p:bodyStyle>
      <a:lvl1pPr marL="459683" indent="-459683" algn="l" defTabSz="1225821" rtl="0" eaLnBrk="1" latinLnBrk="0" hangingPunct="1">
        <a:spcBef>
          <a:spcPct val="20000"/>
        </a:spcBef>
        <a:buFont typeface="Arial" pitchFamily="34" charset="0"/>
        <a:buChar char="•"/>
        <a:defRPr sz="4431" kern="1200">
          <a:solidFill>
            <a:schemeClr val="tx1"/>
          </a:solidFill>
          <a:latin typeface="+mn-lt"/>
          <a:ea typeface="+mn-ea"/>
          <a:cs typeface="+mn-cs"/>
        </a:defRPr>
      </a:lvl1pPr>
      <a:lvl2pPr marL="995979" indent="-383068" algn="l" defTabSz="1225821" rtl="0" eaLnBrk="1" latinLnBrk="0" hangingPunct="1">
        <a:spcBef>
          <a:spcPct val="20000"/>
        </a:spcBef>
        <a:buFont typeface="Arial" pitchFamily="34" charset="0"/>
        <a:buChar char="–"/>
        <a:defRPr sz="3815" kern="1200">
          <a:solidFill>
            <a:schemeClr val="tx1"/>
          </a:solidFill>
          <a:latin typeface="+mn-lt"/>
          <a:ea typeface="+mn-ea"/>
          <a:cs typeface="+mn-cs"/>
        </a:defRPr>
      </a:lvl2pPr>
      <a:lvl3pPr marL="1532276" indent="-306454" algn="l" defTabSz="1225821" rtl="0" eaLnBrk="1" latinLnBrk="0" hangingPunct="1">
        <a:spcBef>
          <a:spcPct val="20000"/>
        </a:spcBef>
        <a:buFont typeface="Arial" pitchFamily="34" charset="0"/>
        <a:buChar char="•"/>
        <a:defRPr sz="3200" kern="1200">
          <a:solidFill>
            <a:schemeClr val="tx1"/>
          </a:solidFill>
          <a:latin typeface="+mn-lt"/>
          <a:ea typeface="+mn-ea"/>
          <a:cs typeface="+mn-cs"/>
        </a:defRPr>
      </a:lvl3pPr>
      <a:lvl4pPr marL="2145187" indent="-306454" algn="l" defTabSz="1225821" rtl="0" eaLnBrk="1" latinLnBrk="0" hangingPunct="1">
        <a:spcBef>
          <a:spcPct val="20000"/>
        </a:spcBef>
        <a:buFont typeface="Arial" pitchFamily="34" charset="0"/>
        <a:buChar char="–"/>
        <a:defRPr sz="2708" kern="1200">
          <a:solidFill>
            <a:schemeClr val="tx1"/>
          </a:solidFill>
          <a:latin typeface="+mn-lt"/>
          <a:ea typeface="+mn-ea"/>
          <a:cs typeface="+mn-cs"/>
        </a:defRPr>
      </a:lvl4pPr>
      <a:lvl5pPr marL="2758096" indent="-306454" algn="l" defTabSz="1225821" rtl="0" eaLnBrk="1" latinLnBrk="0" hangingPunct="1">
        <a:spcBef>
          <a:spcPct val="20000"/>
        </a:spcBef>
        <a:buFont typeface="Arial" pitchFamily="34" charset="0"/>
        <a:buChar char="»"/>
        <a:defRPr sz="1846" kern="1200">
          <a:solidFill>
            <a:schemeClr val="tx1"/>
          </a:solidFill>
          <a:latin typeface="+mn-lt"/>
          <a:ea typeface="+mn-ea"/>
          <a:cs typeface="+mn-cs"/>
        </a:defRPr>
      </a:lvl5pPr>
      <a:lvl6pPr marL="3371007" indent="-306454" algn="l" defTabSz="1225821" rtl="0" eaLnBrk="1" latinLnBrk="0" hangingPunct="1">
        <a:spcBef>
          <a:spcPct val="20000"/>
        </a:spcBef>
        <a:buFont typeface="Arial" pitchFamily="34" charset="0"/>
        <a:buChar char="•"/>
        <a:defRPr sz="2708" kern="1200">
          <a:solidFill>
            <a:schemeClr val="tx1"/>
          </a:solidFill>
          <a:latin typeface="+mn-lt"/>
          <a:ea typeface="+mn-ea"/>
          <a:cs typeface="+mn-cs"/>
        </a:defRPr>
      </a:lvl6pPr>
      <a:lvl7pPr marL="3983917" indent="-306454" algn="l" defTabSz="1225821" rtl="0" eaLnBrk="1" latinLnBrk="0" hangingPunct="1">
        <a:spcBef>
          <a:spcPct val="20000"/>
        </a:spcBef>
        <a:buFont typeface="Arial" pitchFamily="34" charset="0"/>
        <a:buChar char="•"/>
        <a:defRPr sz="2708" kern="1200">
          <a:solidFill>
            <a:schemeClr val="tx1"/>
          </a:solidFill>
          <a:latin typeface="+mn-lt"/>
          <a:ea typeface="+mn-ea"/>
          <a:cs typeface="+mn-cs"/>
        </a:defRPr>
      </a:lvl7pPr>
      <a:lvl8pPr marL="4596829" indent="-306454" algn="l" defTabSz="1225821" rtl="0" eaLnBrk="1" latinLnBrk="0" hangingPunct="1">
        <a:spcBef>
          <a:spcPct val="20000"/>
        </a:spcBef>
        <a:buFont typeface="Arial" pitchFamily="34" charset="0"/>
        <a:buChar char="•"/>
        <a:defRPr sz="2708" kern="1200">
          <a:solidFill>
            <a:schemeClr val="tx1"/>
          </a:solidFill>
          <a:latin typeface="+mn-lt"/>
          <a:ea typeface="+mn-ea"/>
          <a:cs typeface="+mn-cs"/>
        </a:defRPr>
      </a:lvl8pPr>
      <a:lvl9pPr marL="5209739" indent="-306454" algn="l" defTabSz="1225821" rtl="0" eaLnBrk="1" latinLnBrk="0" hangingPunct="1">
        <a:spcBef>
          <a:spcPct val="20000"/>
        </a:spcBef>
        <a:buFont typeface="Arial" pitchFamily="34" charset="0"/>
        <a:buChar char="•"/>
        <a:defRPr sz="2708" kern="1200">
          <a:solidFill>
            <a:schemeClr val="tx1"/>
          </a:solidFill>
          <a:latin typeface="+mn-lt"/>
          <a:ea typeface="+mn-ea"/>
          <a:cs typeface="+mn-cs"/>
        </a:defRPr>
      </a:lvl9pPr>
    </p:bodyStyle>
    <p:otherStyle>
      <a:defPPr>
        <a:defRPr lang="en-US"/>
      </a:defPPr>
      <a:lvl1pPr marL="0" algn="l" defTabSz="1225821" rtl="0" eaLnBrk="1" latinLnBrk="0" hangingPunct="1">
        <a:defRPr sz="2462" kern="1200">
          <a:solidFill>
            <a:schemeClr val="tx1"/>
          </a:solidFill>
          <a:latin typeface="+mn-lt"/>
          <a:ea typeface="+mn-ea"/>
          <a:cs typeface="+mn-cs"/>
        </a:defRPr>
      </a:lvl1pPr>
      <a:lvl2pPr marL="612910" algn="l" defTabSz="1225821" rtl="0" eaLnBrk="1" latinLnBrk="0" hangingPunct="1">
        <a:defRPr sz="2462" kern="1200">
          <a:solidFill>
            <a:schemeClr val="tx1"/>
          </a:solidFill>
          <a:latin typeface="+mn-lt"/>
          <a:ea typeface="+mn-ea"/>
          <a:cs typeface="+mn-cs"/>
        </a:defRPr>
      </a:lvl2pPr>
      <a:lvl3pPr marL="1225821" algn="l" defTabSz="1225821" rtl="0" eaLnBrk="1" latinLnBrk="0" hangingPunct="1">
        <a:defRPr sz="2462" kern="1200">
          <a:solidFill>
            <a:schemeClr val="tx1"/>
          </a:solidFill>
          <a:latin typeface="+mn-lt"/>
          <a:ea typeface="+mn-ea"/>
          <a:cs typeface="+mn-cs"/>
        </a:defRPr>
      </a:lvl3pPr>
      <a:lvl4pPr marL="1838732" algn="l" defTabSz="1225821" rtl="0" eaLnBrk="1" latinLnBrk="0" hangingPunct="1">
        <a:defRPr sz="2462" kern="1200">
          <a:solidFill>
            <a:schemeClr val="tx1"/>
          </a:solidFill>
          <a:latin typeface="+mn-lt"/>
          <a:ea typeface="+mn-ea"/>
          <a:cs typeface="+mn-cs"/>
        </a:defRPr>
      </a:lvl4pPr>
      <a:lvl5pPr marL="2451642" algn="l" defTabSz="1225821" rtl="0" eaLnBrk="1" latinLnBrk="0" hangingPunct="1">
        <a:defRPr sz="2462" kern="1200">
          <a:solidFill>
            <a:schemeClr val="tx1"/>
          </a:solidFill>
          <a:latin typeface="+mn-lt"/>
          <a:ea typeface="+mn-ea"/>
          <a:cs typeface="+mn-cs"/>
        </a:defRPr>
      </a:lvl5pPr>
      <a:lvl6pPr marL="3064553" algn="l" defTabSz="1225821" rtl="0" eaLnBrk="1" latinLnBrk="0" hangingPunct="1">
        <a:defRPr sz="2462" kern="1200">
          <a:solidFill>
            <a:schemeClr val="tx1"/>
          </a:solidFill>
          <a:latin typeface="+mn-lt"/>
          <a:ea typeface="+mn-ea"/>
          <a:cs typeface="+mn-cs"/>
        </a:defRPr>
      </a:lvl6pPr>
      <a:lvl7pPr marL="3677462" algn="l" defTabSz="1225821" rtl="0" eaLnBrk="1" latinLnBrk="0" hangingPunct="1">
        <a:defRPr sz="2462" kern="1200">
          <a:solidFill>
            <a:schemeClr val="tx1"/>
          </a:solidFill>
          <a:latin typeface="+mn-lt"/>
          <a:ea typeface="+mn-ea"/>
          <a:cs typeface="+mn-cs"/>
        </a:defRPr>
      </a:lvl7pPr>
      <a:lvl8pPr marL="4290373" algn="l" defTabSz="1225821" rtl="0" eaLnBrk="1" latinLnBrk="0" hangingPunct="1">
        <a:defRPr sz="2462" kern="1200">
          <a:solidFill>
            <a:schemeClr val="tx1"/>
          </a:solidFill>
          <a:latin typeface="+mn-lt"/>
          <a:ea typeface="+mn-ea"/>
          <a:cs typeface="+mn-cs"/>
        </a:defRPr>
      </a:lvl8pPr>
      <a:lvl9pPr marL="4903283" algn="l" defTabSz="1225821" rtl="0" eaLnBrk="1" latinLnBrk="0" hangingPunct="1">
        <a:defRPr sz="2462"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hyperlink" Target="https://www.campaignmonitor.com/trust/security/" TargetMode="External"/><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 xmlns:a16="http://schemas.microsoft.com/office/drawing/2014/main" id="{7B7A4D6E-EEA2-4E3A-BEDE-CCC84551D640}"/>
              </a:ext>
            </a:extLst>
          </p:cNvPr>
          <p:cNvSpPr>
            <a:spLocks noGrp="1"/>
          </p:cNvSpPr>
          <p:nvPr>
            <p:ph type="title"/>
          </p:nvPr>
        </p:nvSpPr>
        <p:spPr>
          <a:xfrm>
            <a:off x="0" y="163263"/>
            <a:ext cx="10175214" cy="654032"/>
          </a:xfrm>
        </p:spPr>
        <p:txBody>
          <a:bodyPr>
            <a:normAutofit fontScale="90000"/>
          </a:bodyPr>
          <a:lstStyle/>
          <a:p>
            <a:r>
              <a:rPr lang="en-GB" dirty="0" smtClean="0"/>
              <a:t>DOVETON PRESS for Sales &amp; Service </a:t>
            </a:r>
            <a:r>
              <a:rPr lang="en-GB" dirty="0"/>
              <a:t>‘Personalised’ </a:t>
            </a:r>
            <a:r>
              <a:rPr lang="en-GB" dirty="0" smtClean="0"/>
              <a:t>Mailers</a:t>
            </a:r>
            <a:endParaRPr lang="en-GB" dirty="0"/>
          </a:p>
        </p:txBody>
      </p:sp>
      <p:sp>
        <p:nvSpPr>
          <p:cNvPr id="8" name="Rectangle 7">
            <a:extLst>
              <a:ext uri="{FF2B5EF4-FFF2-40B4-BE49-F238E27FC236}">
                <a16:creationId xmlns="" xmlns:a16="http://schemas.microsoft.com/office/drawing/2014/main" id="{052AFF28-1B81-4E4E-BAF2-EA9F5857B598}"/>
              </a:ext>
            </a:extLst>
          </p:cNvPr>
          <p:cNvSpPr/>
          <p:nvPr/>
        </p:nvSpPr>
        <p:spPr>
          <a:xfrm>
            <a:off x="119336" y="1160747"/>
            <a:ext cx="1265807" cy="2747736"/>
          </a:xfrm>
          <a:prstGeom prst="rect">
            <a:avLst/>
          </a:prstGeom>
          <a:gradFill flip="none" rotWithShape="1">
            <a:gsLst>
              <a:gs pos="0">
                <a:srgbClr val="008770">
                  <a:tint val="66000"/>
                  <a:satMod val="160000"/>
                </a:srgbClr>
              </a:gs>
              <a:gs pos="50000">
                <a:srgbClr val="008770">
                  <a:tint val="44500"/>
                  <a:satMod val="160000"/>
                </a:srgbClr>
              </a:gs>
              <a:gs pos="100000">
                <a:srgbClr val="008770">
                  <a:tint val="23500"/>
                  <a:satMod val="160000"/>
                </a:srgbClr>
              </a:gs>
            </a:gsLst>
            <a:lin ang="13500000" scaled="1"/>
            <a:tileRect/>
          </a:gradFill>
          <a:ln>
            <a:solidFill>
              <a:srgbClr val="00877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b="1" dirty="0">
                <a:solidFill>
                  <a:schemeClr val="tx1"/>
                </a:solidFill>
              </a:rPr>
              <a:t>Process for Using DOVETON PRINT to personalise mailings .</a:t>
            </a:r>
          </a:p>
          <a:p>
            <a:pPr algn="ctr"/>
            <a:endParaRPr lang="en-GB" sz="1200" b="1" dirty="0">
              <a:solidFill>
                <a:schemeClr val="tx1"/>
              </a:solidFill>
            </a:endParaRPr>
          </a:p>
          <a:p>
            <a:pPr algn="ctr"/>
            <a:r>
              <a:rPr lang="en-GB" sz="1200" b="1" dirty="0">
                <a:solidFill>
                  <a:schemeClr val="tx1"/>
                </a:solidFill>
              </a:rPr>
              <a:t>ABBREVIATIONS:</a:t>
            </a:r>
          </a:p>
          <a:p>
            <a:pPr algn="ctr"/>
            <a:r>
              <a:rPr lang="en-GB" sz="1200" b="1" dirty="0">
                <a:solidFill>
                  <a:schemeClr val="tx1"/>
                </a:solidFill>
              </a:rPr>
              <a:t>MM – Marketing Manager.</a:t>
            </a:r>
          </a:p>
          <a:p>
            <a:pPr algn="ctr"/>
            <a:r>
              <a:rPr lang="en-GB" sz="1200" b="1" dirty="0">
                <a:solidFill>
                  <a:schemeClr val="tx1"/>
                </a:solidFill>
              </a:rPr>
              <a:t>---------------------</a:t>
            </a:r>
          </a:p>
          <a:p>
            <a:pPr algn="ctr"/>
            <a:r>
              <a:rPr lang="en-GB" sz="1200" b="1" dirty="0">
                <a:solidFill>
                  <a:schemeClr val="tx1"/>
                </a:solidFill>
              </a:rPr>
              <a:t>DM – Direct Marketing</a:t>
            </a:r>
          </a:p>
          <a:p>
            <a:pPr algn="ctr"/>
            <a:r>
              <a:rPr lang="en-GB" sz="1200" b="1" dirty="0">
                <a:solidFill>
                  <a:schemeClr val="tx1"/>
                </a:solidFill>
              </a:rPr>
              <a:t>---------------------</a:t>
            </a:r>
          </a:p>
          <a:p>
            <a:pPr algn="ctr"/>
            <a:r>
              <a:rPr lang="en-GB" sz="1200" b="1" dirty="0">
                <a:solidFill>
                  <a:schemeClr val="tx1"/>
                </a:solidFill>
              </a:rPr>
              <a:t>DP – </a:t>
            </a:r>
            <a:r>
              <a:rPr lang="en-GB" sz="1200" b="1" dirty="0" err="1">
                <a:solidFill>
                  <a:schemeClr val="tx1"/>
                </a:solidFill>
              </a:rPr>
              <a:t>Doveton</a:t>
            </a:r>
            <a:r>
              <a:rPr lang="en-GB" sz="1200" b="1" dirty="0">
                <a:solidFill>
                  <a:schemeClr val="tx1"/>
                </a:solidFill>
              </a:rPr>
              <a:t> Print</a:t>
            </a:r>
          </a:p>
        </p:txBody>
      </p:sp>
      <p:sp>
        <p:nvSpPr>
          <p:cNvPr id="9" name="Rectangle 8">
            <a:extLst>
              <a:ext uri="{FF2B5EF4-FFF2-40B4-BE49-F238E27FC236}">
                <a16:creationId xmlns="" xmlns:a16="http://schemas.microsoft.com/office/drawing/2014/main" id="{5A20DB8A-CA4A-4843-AFAF-505965CC6BFF}"/>
              </a:ext>
            </a:extLst>
          </p:cNvPr>
          <p:cNvSpPr/>
          <p:nvPr/>
        </p:nvSpPr>
        <p:spPr>
          <a:xfrm>
            <a:off x="1718179" y="1177841"/>
            <a:ext cx="1080000" cy="1187394"/>
          </a:xfrm>
          <a:prstGeom prst="rect">
            <a:avLst/>
          </a:prstGeom>
          <a:gradFill flip="none" rotWithShape="1">
            <a:gsLst>
              <a:gs pos="0">
                <a:srgbClr val="008770">
                  <a:tint val="66000"/>
                  <a:satMod val="160000"/>
                </a:srgbClr>
              </a:gs>
              <a:gs pos="50000">
                <a:srgbClr val="008770">
                  <a:tint val="44500"/>
                  <a:satMod val="160000"/>
                </a:srgbClr>
              </a:gs>
              <a:gs pos="100000">
                <a:srgbClr val="008770">
                  <a:tint val="23500"/>
                  <a:satMod val="160000"/>
                </a:srgbClr>
              </a:gs>
            </a:gsLst>
            <a:lin ang="13500000" scaled="1"/>
            <a:tileRect/>
          </a:gradFill>
          <a:ln>
            <a:solidFill>
              <a:srgbClr val="00877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dirty="0" smtClean="0">
                <a:solidFill>
                  <a:schemeClr val="tx1"/>
                </a:solidFill>
              </a:rPr>
              <a:t>MM Request </a:t>
            </a:r>
            <a:r>
              <a:rPr lang="en-GB" sz="1100" dirty="0">
                <a:solidFill>
                  <a:schemeClr val="tx1"/>
                </a:solidFill>
              </a:rPr>
              <a:t>data from DM relevant to the offer being promoted</a:t>
            </a:r>
          </a:p>
        </p:txBody>
      </p:sp>
      <p:sp>
        <p:nvSpPr>
          <p:cNvPr id="10" name="Arrow: Right 9">
            <a:extLst>
              <a:ext uri="{FF2B5EF4-FFF2-40B4-BE49-F238E27FC236}">
                <a16:creationId xmlns="" xmlns:a16="http://schemas.microsoft.com/office/drawing/2014/main" id="{F7697BA2-C7AD-4556-9755-1961ABE32CCB}"/>
              </a:ext>
            </a:extLst>
          </p:cNvPr>
          <p:cNvSpPr/>
          <p:nvPr/>
        </p:nvSpPr>
        <p:spPr>
          <a:xfrm>
            <a:off x="1385143" y="1448780"/>
            <a:ext cx="252000" cy="360040"/>
          </a:xfrm>
          <a:prstGeom prst="rightArrow">
            <a:avLst/>
          </a:prstGeom>
          <a:solidFill>
            <a:srgbClr val="E98300"/>
          </a:solidFill>
          <a:ln>
            <a:solidFill>
              <a:srgbClr val="E983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200"/>
          </a:p>
        </p:txBody>
      </p:sp>
      <p:sp>
        <p:nvSpPr>
          <p:cNvPr id="11" name="Arrow: Right 10">
            <a:extLst>
              <a:ext uri="{FF2B5EF4-FFF2-40B4-BE49-F238E27FC236}">
                <a16:creationId xmlns="" xmlns:a16="http://schemas.microsoft.com/office/drawing/2014/main" id="{B08168D8-971C-4924-8F18-A38E19944FC9}"/>
              </a:ext>
            </a:extLst>
          </p:cNvPr>
          <p:cNvSpPr/>
          <p:nvPr/>
        </p:nvSpPr>
        <p:spPr>
          <a:xfrm>
            <a:off x="2879215" y="1448780"/>
            <a:ext cx="252000" cy="360040"/>
          </a:xfrm>
          <a:prstGeom prst="rightArrow">
            <a:avLst/>
          </a:prstGeom>
          <a:solidFill>
            <a:srgbClr val="E98300"/>
          </a:solidFill>
          <a:ln>
            <a:solidFill>
              <a:srgbClr val="E983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200"/>
          </a:p>
        </p:txBody>
      </p:sp>
      <p:sp>
        <p:nvSpPr>
          <p:cNvPr id="12" name="Rectangle 11">
            <a:extLst>
              <a:ext uri="{FF2B5EF4-FFF2-40B4-BE49-F238E27FC236}">
                <a16:creationId xmlns="" xmlns:a16="http://schemas.microsoft.com/office/drawing/2014/main" id="{25E5490F-C833-488E-AA2A-47DD42F99CD4}"/>
              </a:ext>
            </a:extLst>
          </p:cNvPr>
          <p:cNvSpPr/>
          <p:nvPr/>
        </p:nvSpPr>
        <p:spPr>
          <a:xfrm>
            <a:off x="3211093" y="1161563"/>
            <a:ext cx="1080000" cy="1203672"/>
          </a:xfrm>
          <a:prstGeom prst="rect">
            <a:avLst/>
          </a:prstGeom>
          <a:gradFill flip="none" rotWithShape="1">
            <a:gsLst>
              <a:gs pos="0">
                <a:srgbClr val="008770">
                  <a:tint val="66000"/>
                  <a:satMod val="160000"/>
                </a:srgbClr>
              </a:gs>
              <a:gs pos="50000">
                <a:srgbClr val="008770">
                  <a:tint val="44500"/>
                  <a:satMod val="160000"/>
                </a:srgbClr>
              </a:gs>
              <a:gs pos="100000">
                <a:srgbClr val="008770">
                  <a:tint val="23500"/>
                  <a:satMod val="160000"/>
                </a:srgbClr>
              </a:gs>
            </a:gsLst>
            <a:lin ang="13500000" scaled="1"/>
            <a:tileRect/>
          </a:gradFill>
          <a:ln>
            <a:solidFill>
              <a:srgbClr val="00877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dirty="0">
                <a:solidFill>
                  <a:schemeClr val="tx1"/>
                </a:solidFill>
              </a:rPr>
              <a:t>DM to check data for permissions &amp; duplicates</a:t>
            </a:r>
          </a:p>
        </p:txBody>
      </p:sp>
      <p:sp>
        <p:nvSpPr>
          <p:cNvPr id="13" name="Arrow: Right 12">
            <a:extLst>
              <a:ext uri="{FF2B5EF4-FFF2-40B4-BE49-F238E27FC236}">
                <a16:creationId xmlns="" xmlns:a16="http://schemas.microsoft.com/office/drawing/2014/main" id="{281A8299-3F90-4871-AC81-40F05E7A3791}"/>
              </a:ext>
            </a:extLst>
          </p:cNvPr>
          <p:cNvSpPr/>
          <p:nvPr/>
        </p:nvSpPr>
        <p:spPr>
          <a:xfrm>
            <a:off x="4370971" y="1449188"/>
            <a:ext cx="252000" cy="360040"/>
          </a:xfrm>
          <a:prstGeom prst="rightArrow">
            <a:avLst/>
          </a:prstGeom>
          <a:solidFill>
            <a:srgbClr val="E98300"/>
          </a:solidFill>
          <a:ln>
            <a:solidFill>
              <a:srgbClr val="E983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200"/>
          </a:p>
        </p:txBody>
      </p:sp>
      <p:sp>
        <p:nvSpPr>
          <p:cNvPr id="14" name="Rectangle 13">
            <a:extLst>
              <a:ext uri="{FF2B5EF4-FFF2-40B4-BE49-F238E27FC236}">
                <a16:creationId xmlns="" xmlns:a16="http://schemas.microsoft.com/office/drawing/2014/main" id="{66CC7D4E-F0F7-45AA-9329-5100EF9D5B5B}"/>
              </a:ext>
            </a:extLst>
          </p:cNvPr>
          <p:cNvSpPr/>
          <p:nvPr/>
        </p:nvSpPr>
        <p:spPr>
          <a:xfrm>
            <a:off x="4702849" y="1160747"/>
            <a:ext cx="1080000" cy="1204487"/>
          </a:xfrm>
          <a:prstGeom prst="rect">
            <a:avLst/>
          </a:prstGeom>
          <a:gradFill flip="none" rotWithShape="1">
            <a:gsLst>
              <a:gs pos="0">
                <a:srgbClr val="008770">
                  <a:tint val="66000"/>
                  <a:satMod val="160000"/>
                </a:srgbClr>
              </a:gs>
              <a:gs pos="50000">
                <a:srgbClr val="008770">
                  <a:tint val="44500"/>
                  <a:satMod val="160000"/>
                </a:srgbClr>
              </a:gs>
              <a:gs pos="100000">
                <a:srgbClr val="008770">
                  <a:tint val="23500"/>
                  <a:satMod val="160000"/>
                </a:srgbClr>
              </a:gs>
            </a:gsLst>
            <a:lin ang="13500000" scaled="1"/>
            <a:tileRect/>
          </a:gradFill>
          <a:ln>
            <a:solidFill>
              <a:srgbClr val="00877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dirty="0">
                <a:solidFill>
                  <a:schemeClr val="tx1"/>
                </a:solidFill>
              </a:rPr>
              <a:t>Cleansed data emailed to MM</a:t>
            </a:r>
          </a:p>
        </p:txBody>
      </p:sp>
      <p:sp>
        <p:nvSpPr>
          <p:cNvPr id="15" name="Arrow: Right 14">
            <a:extLst>
              <a:ext uri="{FF2B5EF4-FFF2-40B4-BE49-F238E27FC236}">
                <a16:creationId xmlns="" xmlns:a16="http://schemas.microsoft.com/office/drawing/2014/main" id="{F5AF7196-F390-4D6B-A2C2-74D838AC3F88}"/>
              </a:ext>
            </a:extLst>
          </p:cNvPr>
          <p:cNvSpPr/>
          <p:nvPr/>
        </p:nvSpPr>
        <p:spPr>
          <a:xfrm>
            <a:off x="5863340" y="1412776"/>
            <a:ext cx="252000" cy="360040"/>
          </a:xfrm>
          <a:prstGeom prst="rightArrow">
            <a:avLst/>
          </a:prstGeom>
          <a:solidFill>
            <a:srgbClr val="E98300"/>
          </a:solidFill>
          <a:ln>
            <a:solidFill>
              <a:srgbClr val="E983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200"/>
          </a:p>
        </p:txBody>
      </p:sp>
      <p:sp>
        <p:nvSpPr>
          <p:cNvPr id="16" name="Rectangle 15">
            <a:extLst>
              <a:ext uri="{FF2B5EF4-FFF2-40B4-BE49-F238E27FC236}">
                <a16:creationId xmlns="" xmlns:a16="http://schemas.microsoft.com/office/drawing/2014/main" id="{9DD01EA1-BF1B-46E6-95AC-5BE7262F2F7A}"/>
              </a:ext>
            </a:extLst>
          </p:cNvPr>
          <p:cNvSpPr/>
          <p:nvPr/>
        </p:nvSpPr>
        <p:spPr>
          <a:xfrm>
            <a:off x="6194605" y="1177840"/>
            <a:ext cx="1080000" cy="1187393"/>
          </a:xfrm>
          <a:prstGeom prst="rect">
            <a:avLst/>
          </a:prstGeom>
          <a:gradFill flip="none" rotWithShape="1">
            <a:gsLst>
              <a:gs pos="0">
                <a:srgbClr val="008770">
                  <a:tint val="66000"/>
                  <a:satMod val="160000"/>
                </a:srgbClr>
              </a:gs>
              <a:gs pos="50000">
                <a:srgbClr val="008770">
                  <a:tint val="44500"/>
                  <a:satMod val="160000"/>
                </a:srgbClr>
              </a:gs>
              <a:gs pos="100000">
                <a:srgbClr val="008770">
                  <a:tint val="23500"/>
                  <a:satMod val="160000"/>
                </a:srgbClr>
              </a:gs>
            </a:gsLst>
            <a:lin ang="13500000" scaled="1"/>
            <a:tileRect/>
          </a:gradFill>
          <a:ln>
            <a:solidFill>
              <a:srgbClr val="00877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dirty="0">
                <a:solidFill>
                  <a:schemeClr val="tx1"/>
                </a:solidFill>
              </a:rPr>
              <a:t>MM email data to DP with creative artwork</a:t>
            </a:r>
          </a:p>
        </p:txBody>
      </p:sp>
      <p:sp>
        <p:nvSpPr>
          <p:cNvPr id="19" name="Arrow: Right 18">
            <a:extLst>
              <a:ext uri="{FF2B5EF4-FFF2-40B4-BE49-F238E27FC236}">
                <a16:creationId xmlns="" xmlns:a16="http://schemas.microsoft.com/office/drawing/2014/main" id="{FEC32F7C-0655-4C0A-9F48-298DEC7C1C61}"/>
              </a:ext>
            </a:extLst>
          </p:cNvPr>
          <p:cNvSpPr/>
          <p:nvPr/>
        </p:nvSpPr>
        <p:spPr>
          <a:xfrm rot="5400000">
            <a:off x="5026825" y="2574932"/>
            <a:ext cx="432048" cy="360040"/>
          </a:xfrm>
          <a:prstGeom prst="rightArrow">
            <a:avLst/>
          </a:prstGeom>
          <a:solidFill>
            <a:srgbClr val="E98300"/>
          </a:solidFill>
          <a:ln>
            <a:solidFill>
              <a:srgbClr val="E983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200"/>
          </a:p>
        </p:txBody>
      </p:sp>
      <p:sp>
        <p:nvSpPr>
          <p:cNvPr id="23" name="Rectangle 22">
            <a:extLst>
              <a:ext uri="{FF2B5EF4-FFF2-40B4-BE49-F238E27FC236}">
                <a16:creationId xmlns="" xmlns:a16="http://schemas.microsoft.com/office/drawing/2014/main" id="{B09F9BC5-DA3A-4D12-8BBC-3F615E8C4842}"/>
              </a:ext>
            </a:extLst>
          </p:cNvPr>
          <p:cNvSpPr/>
          <p:nvPr/>
        </p:nvSpPr>
        <p:spPr>
          <a:xfrm>
            <a:off x="4746618" y="3123614"/>
            <a:ext cx="1080000" cy="1313498"/>
          </a:xfrm>
          <a:prstGeom prst="rect">
            <a:avLst/>
          </a:prstGeom>
          <a:gradFill flip="none" rotWithShape="1">
            <a:gsLst>
              <a:gs pos="0">
                <a:srgbClr val="008770">
                  <a:tint val="66000"/>
                  <a:satMod val="160000"/>
                </a:srgbClr>
              </a:gs>
              <a:gs pos="50000">
                <a:srgbClr val="008770">
                  <a:tint val="44500"/>
                  <a:satMod val="160000"/>
                </a:srgbClr>
              </a:gs>
              <a:gs pos="100000">
                <a:srgbClr val="008770">
                  <a:tint val="23500"/>
                  <a:satMod val="160000"/>
                </a:srgbClr>
              </a:gs>
            </a:gsLst>
            <a:lin ang="13500000" scaled="1"/>
            <a:tileRect/>
          </a:gradFill>
          <a:ln>
            <a:solidFill>
              <a:srgbClr val="00877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dirty="0">
                <a:solidFill>
                  <a:schemeClr val="tx1"/>
                </a:solidFill>
              </a:rPr>
              <a:t>MM saves data into folder on PC marked data files from DM</a:t>
            </a:r>
          </a:p>
        </p:txBody>
      </p:sp>
      <p:sp>
        <p:nvSpPr>
          <p:cNvPr id="24" name="Rectangle 23">
            <a:extLst>
              <a:ext uri="{FF2B5EF4-FFF2-40B4-BE49-F238E27FC236}">
                <a16:creationId xmlns="" xmlns:a16="http://schemas.microsoft.com/office/drawing/2014/main" id="{BE171AB9-C5B1-4623-847E-B315BC729524}"/>
              </a:ext>
            </a:extLst>
          </p:cNvPr>
          <p:cNvSpPr/>
          <p:nvPr/>
        </p:nvSpPr>
        <p:spPr>
          <a:xfrm>
            <a:off x="7685135" y="1160747"/>
            <a:ext cx="1080000" cy="1204487"/>
          </a:xfrm>
          <a:prstGeom prst="rect">
            <a:avLst/>
          </a:prstGeom>
          <a:gradFill flip="none" rotWithShape="1">
            <a:gsLst>
              <a:gs pos="0">
                <a:srgbClr val="008770">
                  <a:tint val="66000"/>
                  <a:satMod val="160000"/>
                </a:srgbClr>
              </a:gs>
              <a:gs pos="50000">
                <a:srgbClr val="008770">
                  <a:tint val="44500"/>
                  <a:satMod val="160000"/>
                </a:srgbClr>
              </a:gs>
              <a:gs pos="100000">
                <a:srgbClr val="008770">
                  <a:tint val="23500"/>
                  <a:satMod val="160000"/>
                </a:srgbClr>
              </a:gs>
            </a:gsLst>
            <a:lin ang="13500000" scaled="1"/>
            <a:tileRect/>
          </a:gradFill>
          <a:ln>
            <a:solidFill>
              <a:srgbClr val="00877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dirty="0">
                <a:solidFill>
                  <a:schemeClr val="tx1"/>
                </a:solidFill>
              </a:rPr>
              <a:t>DP receive data and set up digital printer to personalise data on the mailer</a:t>
            </a:r>
          </a:p>
        </p:txBody>
      </p:sp>
      <p:sp>
        <p:nvSpPr>
          <p:cNvPr id="41" name="Arrow: Right 40">
            <a:extLst>
              <a:ext uri="{FF2B5EF4-FFF2-40B4-BE49-F238E27FC236}">
                <a16:creationId xmlns="" xmlns:a16="http://schemas.microsoft.com/office/drawing/2014/main" id="{1A7198F9-B791-48CA-9B6A-258E48F59C73}"/>
              </a:ext>
            </a:extLst>
          </p:cNvPr>
          <p:cNvSpPr/>
          <p:nvPr/>
        </p:nvSpPr>
        <p:spPr>
          <a:xfrm>
            <a:off x="7353870" y="1443513"/>
            <a:ext cx="252000" cy="360040"/>
          </a:xfrm>
          <a:prstGeom prst="rightArrow">
            <a:avLst/>
          </a:prstGeom>
          <a:solidFill>
            <a:srgbClr val="E98300"/>
          </a:solidFill>
          <a:ln>
            <a:solidFill>
              <a:srgbClr val="E983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200"/>
          </a:p>
        </p:txBody>
      </p:sp>
      <p:sp>
        <p:nvSpPr>
          <p:cNvPr id="42" name="Arrow: Right 41">
            <a:extLst>
              <a:ext uri="{FF2B5EF4-FFF2-40B4-BE49-F238E27FC236}">
                <a16:creationId xmlns="" xmlns:a16="http://schemas.microsoft.com/office/drawing/2014/main" id="{9507442D-BBBC-4087-A56C-2DAC8792E712}"/>
              </a:ext>
            </a:extLst>
          </p:cNvPr>
          <p:cNvSpPr/>
          <p:nvPr/>
        </p:nvSpPr>
        <p:spPr>
          <a:xfrm>
            <a:off x="8844399" y="1412776"/>
            <a:ext cx="252000" cy="360040"/>
          </a:xfrm>
          <a:prstGeom prst="rightArrow">
            <a:avLst/>
          </a:prstGeom>
          <a:solidFill>
            <a:srgbClr val="E98300"/>
          </a:solidFill>
          <a:ln>
            <a:solidFill>
              <a:srgbClr val="E983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200"/>
          </a:p>
        </p:txBody>
      </p:sp>
      <p:sp>
        <p:nvSpPr>
          <p:cNvPr id="43" name="Rectangle 42">
            <a:extLst>
              <a:ext uri="{FF2B5EF4-FFF2-40B4-BE49-F238E27FC236}">
                <a16:creationId xmlns="" xmlns:a16="http://schemas.microsoft.com/office/drawing/2014/main" id="{3CD2432F-2313-49B4-91EF-82163626A7FC}"/>
              </a:ext>
            </a:extLst>
          </p:cNvPr>
          <p:cNvSpPr/>
          <p:nvPr/>
        </p:nvSpPr>
        <p:spPr>
          <a:xfrm>
            <a:off x="9175663" y="1177841"/>
            <a:ext cx="1080000" cy="1187392"/>
          </a:xfrm>
          <a:prstGeom prst="rect">
            <a:avLst/>
          </a:prstGeom>
          <a:gradFill flip="none" rotWithShape="1">
            <a:gsLst>
              <a:gs pos="0">
                <a:srgbClr val="008770">
                  <a:tint val="66000"/>
                  <a:satMod val="160000"/>
                </a:srgbClr>
              </a:gs>
              <a:gs pos="50000">
                <a:srgbClr val="008770">
                  <a:tint val="44500"/>
                  <a:satMod val="160000"/>
                </a:srgbClr>
              </a:gs>
              <a:gs pos="100000">
                <a:srgbClr val="008770">
                  <a:tint val="23500"/>
                  <a:satMod val="160000"/>
                </a:srgbClr>
              </a:gs>
            </a:gsLst>
            <a:lin ang="13500000" scaled="1"/>
            <a:tileRect/>
          </a:gradFill>
          <a:ln>
            <a:solidFill>
              <a:srgbClr val="00877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dirty="0">
                <a:solidFill>
                  <a:schemeClr val="tx1"/>
                </a:solidFill>
              </a:rPr>
              <a:t>DP email proof of mailer with addresses in place on mailers  to MM for approval</a:t>
            </a:r>
          </a:p>
        </p:txBody>
      </p:sp>
      <p:sp>
        <p:nvSpPr>
          <p:cNvPr id="44" name="Arrow: Right 43">
            <a:extLst>
              <a:ext uri="{FF2B5EF4-FFF2-40B4-BE49-F238E27FC236}">
                <a16:creationId xmlns="" xmlns:a16="http://schemas.microsoft.com/office/drawing/2014/main" id="{F6A7833B-B677-43D7-B697-BE097D0BA54A}"/>
              </a:ext>
            </a:extLst>
          </p:cNvPr>
          <p:cNvSpPr/>
          <p:nvPr/>
        </p:nvSpPr>
        <p:spPr>
          <a:xfrm>
            <a:off x="10334927" y="1443513"/>
            <a:ext cx="252000" cy="360040"/>
          </a:xfrm>
          <a:prstGeom prst="rightArrow">
            <a:avLst/>
          </a:prstGeom>
          <a:solidFill>
            <a:srgbClr val="E98300"/>
          </a:solidFill>
          <a:ln>
            <a:solidFill>
              <a:srgbClr val="E983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200"/>
          </a:p>
        </p:txBody>
      </p:sp>
      <p:sp>
        <p:nvSpPr>
          <p:cNvPr id="45" name="Rectangle 44">
            <a:extLst>
              <a:ext uri="{FF2B5EF4-FFF2-40B4-BE49-F238E27FC236}">
                <a16:creationId xmlns="" xmlns:a16="http://schemas.microsoft.com/office/drawing/2014/main" id="{1047264C-73C3-4F85-A2F9-7973F6535DF6}"/>
              </a:ext>
            </a:extLst>
          </p:cNvPr>
          <p:cNvSpPr/>
          <p:nvPr/>
        </p:nvSpPr>
        <p:spPr>
          <a:xfrm>
            <a:off x="10666191" y="1177841"/>
            <a:ext cx="1080000" cy="1187392"/>
          </a:xfrm>
          <a:prstGeom prst="rect">
            <a:avLst/>
          </a:prstGeom>
          <a:gradFill flip="none" rotWithShape="1">
            <a:gsLst>
              <a:gs pos="0">
                <a:srgbClr val="008770">
                  <a:tint val="66000"/>
                  <a:satMod val="160000"/>
                </a:srgbClr>
              </a:gs>
              <a:gs pos="50000">
                <a:srgbClr val="008770">
                  <a:tint val="44500"/>
                  <a:satMod val="160000"/>
                </a:srgbClr>
              </a:gs>
              <a:gs pos="100000">
                <a:srgbClr val="008770">
                  <a:tint val="23500"/>
                  <a:satMod val="160000"/>
                </a:srgbClr>
              </a:gs>
            </a:gsLst>
            <a:lin ang="13500000" scaled="1"/>
            <a:tileRect/>
          </a:gradFill>
          <a:ln>
            <a:solidFill>
              <a:srgbClr val="00877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dirty="0">
                <a:solidFill>
                  <a:schemeClr val="tx1"/>
                </a:solidFill>
              </a:rPr>
              <a:t>MM approves mailers to be printed</a:t>
            </a:r>
          </a:p>
        </p:txBody>
      </p:sp>
      <p:sp>
        <p:nvSpPr>
          <p:cNvPr id="51" name="Rectangle 50">
            <a:extLst>
              <a:ext uri="{FF2B5EF4-FFF2-40B4-BE49-F238E27FC236}">
                <a16:creationId xmlns="" xmlns:a16="http://schemas.microsoft.com/office/drawing/2014/main" id="{F1D9809B-16B1-420C-8F91-6E27FD2F708C}"/>
              </a:ext>
            </a:extLst>
          </p:cNvPr>
          <p:cNvSpPr/>
          <p:nvPr/>
        </p:nvSpPr>
        <p:spPr>
          <a:xfrm>
            <a:off x="8681705" y="5047884"/>
            <a:ext cx="1080000" cy="1549467"/>
          </a:xfrm>
          <a:prstGeom prst="rect">
            <a:avLst/>
          </a:prstGeom>
          <a:gradFill flip="none" rotWithShape="1">
            <a:gsLst>
              <a:gs pos="0">
                <a:srgbClr val="008770">
                  <a:tint val="66000"/>
                  <a:satMod val="160000"/>
                </a:srgbClr>
              </a:gs>
              <a:gs pos="50000">
                <a:srgbClr val="008770">
                  <a:tint val="44500"/>
                  <a:satMod val="160000"/>
                </a:srgbClr>
              </a:gs>
              <a:gs pos="100000">
                <a:srgbClr val="008770">
                  <a:tint val="23500"/>
                  <a:satMod val="160000"/>
                </a:srgbClr>
              </a:gs>
            </a:gsLst>
            <a:lin ang="13500000" scaled="1"/>
            <a:tileRect/>
          </a:gradFill>
          <a:ln>
            <a:solidFill>
              <a:srgbClr val="00877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dirty="0">
                <a:solidFill>
                  <a:schemeClr val="tx1"/>
                </a:solidFill>
              </a:rPr>
              <a:t> DP Permanently delete email from server.</a:t>
            </a:r>
          </a:p>
        </p:txBody>
      </p:sp>
      <p:sp>
        <p:nvSpPr>
          <p:cNvPr id="52" name="Rectangle 51">
            <a:extLst>
              <a:ext uri="{FF2B5EF4-FFF2-40B4-BE49-F238E27FC236}">
                <a16:creationId xmlns="" xmlns:a16="http://schemas.microsoft.com/office/drawing/2014/main" id="{0689218B-3146-496E-9851-A0AC742AD194}"/>
              </a:ext>
            </a:extLst>
          </p:cNvPr>
          <p:cNvSpPr/>
          <p:nvPr/>
        </p:nvSpPr>
        <p:spPr>
          <a:xfrm>
            <a:off x="10691073" y="5047884"/>
            <a:ext cx="1080000" cy="1549468"/>
          </a:xfrm>
          <a:prstGeom prst="rect">
            <a:avLst/>
          </a:prstGeom>
          <a:gradFill flip="none" rotWithShape="1">
            <a:gsLst>
              <a:gs pos="0">
                <a:srgbClr val="008770">
                  <a:tint val="66000"/>
                  <a:satMod val="160000"/>
                </a:srgbClr>
              </a:gs>
              <a:gs pos="50000">
                <a:srgbClr val="008770">
                  <a:tint val="44500"/>
                  <a:satMod val="160000"/>
                </a:srgbClr>
              </a:gs>
              <a:gs pos="100000">
                <a:srgbClr val="008770">
                  <a:tint val="23500"/>
                  <a:satMod val="160000"/>
                </a:srgbClr>
              </a:gs>
            </a:gsLst>
            <a:lin ang="13500000" scaled="1"/>
            <a:tileRect/>
          </a:gradFill>
          <a:ln>
            <a:solidFill>
              <a:srgbClr val="00877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dirty="0">
                <a:solidFill>
                  <a:schemeClr val="tx1"/>
                </a:solidFill>
              </a:rPr>
              <a:t>DP Keep email with data with assigned to job no on secure server </a:t>
            </a:r>
          </a:p>
        </p:txBody>
      </p:sp>
      <p:sp>
        <p:nvSpPr>
          <p:cNvPr id="54" name="Arrow: Right 53">
            <a:extLst>
              <a:ext uri="{FF2B5EF4-FFF2-40B4-BE49-F238E27FC236}">
                <a16:creationId xmlns="" xmlns:a16="http://schemas.microsoft.com/office/drawing/2014/main" id="{C7ABC5D4-02D6-42CB-A171-0C9E7FF8B82E}"/>
              </a:ext>
            </a:extLst>
          </p:cNvPr>
          <p:cNvSpPr/>
          <p:nvPr/>
        </p:nvSpPr>
        <p:spPr>
          <a:xfrm rot="10800000">
            <a:off x="9959190" y="5723113"/>
            <a:ext cx="432048" cy="360040"/>
          </a:xfrm>
          <a:prstGeom prst="rightArrow">
            <a:avLst/>
          </a:prstGeom>
          <a:solidFill>
            <a:srgbClr val="E98300"/>
          </a:solidFill>
          <a:ln>
            <a:solidFill>
              <a:srgbClr val="E983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200"/>
          </a:p>
        </p:txBody>
      </p:sp>
      <p:sp>
        <p:nvSpPr>
          <p:cNvPr id="65" name="Arrow: Right 64">
            <a:extLst>
              <a:ext uri="{FF2B5EF4-FFF2-40B4-BE49-F238E27FC236}">
                <a16:creationId xmlns="" xmlns:a16="http://schemas.microsoft.com/office/drawing/2014/main" id="{2A820F3D-5F8B-4687-867B-47031D631A27}"/>
              </a:ext>
            </a:extLst>
          </p:cNvPr>
          <p:cNvSpPr/>
          <p:nvPr/>
        </p:nvSpPr>
        <p:spPr>
          <a:xfrm rot="5400000">
            <a:off x="10962635" y="2727570"/>
            <a:ext cx="432048" cy="360040"/>
          </a:xfrm>
          <a:prstGeom prst="rightArrow">
            <a:avLst/>
          </a:prstGeom>
          <a:solidFill>
            <a:srgbClr val="E98300"/>
          </a:solidFill>
          <a:ln>
            <a:solidFill>
              <a:srgbClr val="E983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200"/>
          </a:p>
        </p:txBody>
      </p:sp>
      <p:sp>
        <p:nvSpPr>
          <p:cNvPr id="66" name="Rectangle 65">
            <a:extLst>
              <a:ext uri="{FF2B5EF4-FFF2-40B4-BE49-F238E27FC236}">
                <a16:creationId xmlns="" xmlns:a16="http://schemas.microsoft.com/office/drawing/2014/main" id="{CCDB6B4E-CD92-4916-BFB2-62C28E3E04F8}"/>
              </a:ext>
            </a:extLst>
          </p:cNvPr>
          <p:cNvSpPr/>
          <p:nvPr/>
        </p:nvSpPr>
        <p:spPr>
          <a:xfrm>
            <a:off x="10666191" y="3212976"/>
            <a:ext cx="1080000" cy="1224136"/>
          </a:xfrm>
          <a:prstGeom prst="rect">
            <a:avLst/>
          </a:prstGeom>
          <a:gradFill flip="none" rotWithShape="1">
            <a:gsLst>
              <a:gs pos="0">
                <a:srgbClr val="008770">
                  <a:tint val="66000"/>
                  <a:satMod val="160000"/>
                </a:srgbClr>
              </a:gs>
              <a:gs pos="50000">
                <a:srgbClr val="008770">
                  <a:tint val="44500"/>
                  <a:satMod val="160000"/>
                </a:srgbClr>
              </a:gs>
              <a:gs pos="100000">
                <a:srgbClr val="008770">
                  <a:tint val="23500"/>
                  <a:satMod val="160000"/>
                </a:srgbClr>
              </a:gs>
            </a:gsLst>
            <a:lin ang="13500000" scaled="1"/>
            <a:tileRect/>
          </a:gradFill>
          <a:ln>
            <a:solidFill>
              <a:srgbClr val="00877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dirty="0">
                <a:solidFill>
                  <a:schemeClr val="tx1"/>
                </a:solidFill>
              </a:rPr>
              <a:t>DP print mailers and take to Royal Mail for posting</a:t>
            </a:r>
          </a:p>
        </p:txBody>
      </p:sp>
      <p:sp>
        <p:nvSpPr>
          <p:cNvPr id="67" name="Arrow: Right 66">
            <a:extLst>
              <a:ext uri="{FF2B5EF4-FFF2-40B4-BE49-F238E27FC236}">
                <a16:creationId xmlns="" xmlns:a16="http://schemas.microsoft.com/office/drawing/2014/main" id="{E1152A5A-8976-421B-B11B-11DADB1180CC}"/>
              </a:ext>
            </a:extLst>
          </p:cNvPr>
          <p:cNvSpPr/>
          <p:nvPr/>
        </p:nvSpPr>
        <p:spPr>
          <a:xfrm rot="5400000">
            <a:off x="10962635" y="4562478"/>
            <a:ext cx="432048" cy="360040"/>
          </a:xfrm>
          <a:prstGeom prst="rightArrow">
            <a:avLst/>
          </a:prstGeom>
          <a:solidFill>
            <a:srgbClr val="E98300"/>
          </a:solidFill>
          <a:ln>
            <a:solidFill>
              <a:srgbClr val="E983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200"/>
          </a:p>
        </p:txBody>
      </p:sp>
      <p:sp>
        <p:nvSpPr>
          <p:cNvPr id="26" name="Arrow: Right 25">
            <a:extLst>
              <a:ext uri="{FF2B5EF4-FFF2-40B4-BE49-F238E27FC236}">
                <a16:creationId xmlns="" xmlns:a16="http://schemas.microsoft.com/office/drawing/2014/main" id="{A096E318-BDB4-4564-9D72-10D26A17F1AB}"/>
              </a:ext>
            </a:extLst>
          </p:cNvPr>
          <p:cNvSpPr/>
          <p:nvPr/>
        </p:nvSpPr>
        <p:spPr>
          <a:xfrm rot="5400000">
            <a:off x="5016464" y="4562478"/>
            <a:ext cx="432048" cy="360040"/>
          </a:xfrm>
          <a:prstGeom prst="rightArrow">
            <a:avLst/>
          </a:prstGeom>
          <a:solidFill>
            <a:srgbClr val="E98300"/>
          </a:solidFill>
          <a:ln>
            <a:solidFill>
              <a:srgbClr val="E983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200"/>
          </a:p>
        </p:txBody>
      </p:sp>
      <p:sp>
        <p:nvSpPr>
          <p:cNvPr id="27" name="Rectangle 26">
            <a:extLst>
              <a:ext uri="{FF2B5EF4-FFF2-40B4-BE49-F238E27FC236}">
                <a16:creationId xmlns="" xmlns:a16="http://schemas.microsoft.com/office/drawing/2014/main" id="{13F493B2-9E62-4A9A-9A49-EA2D78D3DEBE}"/>
              </a:ext>
            </a:extLst>
          </p:cNvPr>
          <p:cNvSpPr/>
          <p:nvPr/>
        </p:nvSpPr>
        <p:spPr>
          <a:xfrm>
            <a:off x="4746618" y="5047884"/>
            <a:ext cx="1080000" cy="1549467"/>
          </a:xfrm>
          <a:prstGeom prst="rect">
            <a:avLst/>
          </a:prstGeom>
          <a:gradFill flip="none" rotWithShape="1">
            <a:gsLst>
              <a:gs pos="0">
                <a:srgbClr val="008770">
                  <a:tint val="66000"/>
                  <a:satMod val="160000"/>
                </a:srgbClr>
              </a:gs>
              <a:gs pos="50000">
                <a:srgbClr val="008770">
                  <a:tint val="44500"/>
                  <a:satMod val="160000"/>
                </a:srgbClr>
              </a:gs>
              <a:gs pos="100000">
                <a:srgbClr val="008770">
                  <a:tint val="23500"/>
                  <a:satMod val="160000"/>
                </a:srgbClr>
              </a:gs>
            </a:gsLst>
            <a:lin ang="13500000" scaled="1"/>
            <a:tileRect/>
          </a:gradFill>
          <a:ln>
            <a:solidFill>
              <a:srgbClr val="00877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dirty="0">
                <a:solidFill>
                  <a:schemeClr val="tx1"/>
                </a:solidFill>
              </a:rPr>
              <a:t>MM deletes all data files 6 months after they were collected.</a:t>
            </a:r>
          </a:p>
        </p:txBody>
      </p:sp>
    </p:spTree>
    <p:extLst>
      <p:ext uri="{BB962C8B-B14F-4D97-AF65-F5344CB8AC3E}">
        <p14:creationId xmlns:p14="http://schemas.microsoft.com/office/powerpoint/2010/main" val="17865276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 xmlns:a16="http://schemas.microsoft.com/office/drawing/2014/main" id="{7B7A4D6E-EEA2-4E3A-BEDE-CCC84551D640}"/>
              </a:ext>
            </a:extLst>
          </p:cNvPr>
          <p:cNvSpPr>
            <a:spLocks noGrp="1"/>
          </p:cNvSpPr>
          <p:nvPr>
            <p:ph type="title"/>
          </p:nvPr>
        </p:nvSpPr>
        <p:spPr>
          <a:xfrm>
            <a:off x="0" y="163263"/>
            <a:ext cx="10175214" cy="654032"/>
          </a:xfrm>
        </p:spPr>
        <p:txBody>
          <a:bodyPr>
            <a:normAutofit fontScale="90000"/>
          </a:bodyPr>
          <a:lstStyle/>
          <a:p>
            <a:r>
              <a:rPr lang="en-GB" dirty="0" err="1" smtClean="0"/>
              <a:t>DPPublicity</a:t>
            </a:r>
            <a:r>
              <a:rPr lang="en-GB" dirty="0" smtClean="0"/>
              <a:t> for Sales &amp; Service </a:t>
            </a:r>
            <a:r>
              <a:rPr lang="en-GB" dirty="0"/>
              <a:t>‘Personalised’ </a:t>
            </a:r>
            <a:r>
              <a:rPr lang="en-GB" dirty="0" err="1" smtClean="0"/>
              <a:t>eDM</a:t>
            </a:r>
            <a:endParaRPr lang="en-GB" dirty="0"/>
          </a:p>
        </p:txBody>
      </p:sp>
      <p:sp>
        <p:nvSpPr>
          <p:cNvPr id="8" name="Rectangle 7">
            <a:extLst>
              <a:ext uri="{FF2B5EF4-FFF2-40B4-BE49-F238E27FC236}">
                <a16:creationId xmlns="" xmlns:a16="http://schemas.microsoft.com/office/drawing/2014/main" id="{052AFF28-1B81-4E4E-BAF2-EA9F5857B598}"/>
              </a:ext>
            </a:extLst>
          </p:cNvPr>
          <p:cNvSpPr/>
          <p:nvPr/>
        </p:nvSpPr>
        <p:spPr>
          <a:xfrm>
            <a:off x="119336" y="1160747"/>
            <a:ext cx="1265807" cy="2747736"/>
          </a:xfrm>
          <a:prstGeom prst="rect">
            <a:avLst/>
          </a:prstGeom>
          <a:gradFill flip="none" rotWithShape="1">
            <a:gsLst>
              <a:gs pos="0">
                <a:srgbClr val="008770">
                  <a:tint val="66000"/>
                  <a:satMod val="160000"/>
                </a:srgbClr>
              </a:gs>
              <a:gs pos="50000">
                <a:srgbClr val="008770">
                  <a:tint val="44500"/>
                  <a:satMod val="160000"/>
                </a:srgbClr>
              </a:gs>
              <a:gs pos="100000">
                <a:srgbClr val="008770">
                  <a:tint val="23500"/>
                  <a:satMod val="160000"/>
                </a:srgbClr>
              </a:gs>
            </a:gsLst>
            <a:lin ang="13500000" scaled="1"/>
            <a:tileRect/>
          </a:gradFill>
          <a:ln>
            <a:solidFill>
              <a:srgbClr val="00877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b="1" dirty="0">
                <a:solidFill>
                  <a:schemeClr val="tx1"/>
                </a:solidFill>
              </a:rPr>
              <a:t>Process for Using </a:t>
            </a:r>
            <a:r>
              <a:rPr lang="en-GB" sz="1200" b="1" dirty="0" err="1" smtClean="0">
                <a:solidFill>
                  <a:schemeClr val="tx1"/>
                </a:solidFill>
              </a:rPr>
              <a:t>DDPublicity</a:t>
            </a:r>
            <a:r>
              <a:rPr lang="en-GB" sz="1200" b="1" dirty="0" smtClean="0">
                <a:solidFill>
                  <a:schemeClr val="tx1"/>
                </a:solidFill>
              </a:rPr>
              <a:t> to </a:t>
            </a:r>
            <a:r>
              <a:rPr lang="en-GB" sz="1200" b="1" dirty="0">
                <a:solidFill>
                  <a:schemeClr val="tx1"/>
                </a:solidFill>
              </a:rPr>
              <a:t>personalise </a:t>
            </a:r>
            <a:r>
              <a:rPr lang="en-GB" sz="1200" b="1" dirty="0" smtClean="0">
                <a:solidFill>
                  <a:schemeClr val="tx1"/>
                </a:solidFill>
              </a:rPr>
              <a:t>email marketing.</a:t>
            </a:r>
            <a:endParaRPr lang="en-GB" sz="1200" b="1" dirty="0">
              <a:solidFill>
                <a:schemeClr val="tx1"/>
              </a:solidFill>
            </a:endParaRPr>
          </a:p>
          <a:p>
            <a:pPr algn="ctr"/>
            <a:endParaRPr lang="en-GB" sz="1200" b="1" dirty="0">
              <a:solidFill>
                <a:schemeClr val="tx1"/>
              </a:solidFill>
            </a:endParaRPr>
          </a:p>
          <a:p>
            <a:pPr algn="ctr"/>
            <a:r>
              <a:rPr lang="en-GB" sz="1200" b="1" dirty="0">
                <a:solidFill>
                  <a:schemeClr val="tx1"/>
                </a:solidFill>
              </a:rPr>
              <a:t>ABBREVIATIONS:</a:t>
            </a:r>
          </a:p>
          <a:p>
            <a:pPr algn="ctr"/>
            <a:r>
              <a:rPr lang="en-GB" sz="1200" b="1" dirty="0">
                <a:solidFill>
                  <a:schemeClr val="tx1"/>
                </a:solidFill>
              </a:rPr>
              <a:t>MM – Marketing Manager.</a:t>
            </a:r>
          </a:p>
          <a:p>
            <a:pPr algn="ctr"/>
            <a:r>
              <a:rPr lang="en-GB" sz="1200" b="1" dirty="0">
                <a:solidFill>
                  <a:schemeClr val="tx1"/>
                </a:solidFill>
              </a:rPr>
              <a:t>---------------------</a:t>
            </a:r>
          </a:p>
          <a:p>
            <a:pPr algn="ctr"/>
            <a:r>
              <a:rPr lang="en-GB" sz="1200" b="1" dirty="0">
                <a:solidFill>
                  <a:schemeClr val="tx1"/>
                </a:solidFill>
              </a:rPr>
              <a:t>DM – Direct Marketing</a:t>
            </a:r>
          </a:p>
          <a:p>
            <a:pPr algn="ctr"/>
            <a:r>
              <a:rPr lang="en-GB" sz="1200" b="1" dirty="0">
                <a:solidFill>
                  <a:schemeClr val="tx1"/>
                </a:solidFill>
              </a:rPr>
              <a:t>---------------------</a:t>
            </a:r>
          </a:p>
          <a:p>
            <a:pPr algn="ctr"/>
            <a:r>
              <a:rPr lang="en-GB" sz="1200" b="1" dirty="0" smtClean="0">
                <a:solidFill>
                  <a:schemeClr val="tx1"/>
                </a:solidFill>
              </a:rPr>
              <a:t>DPP </a:t>
            </a:r>
            <a:r>
              <a:rPr lang="en-GB" sz="1200" b="1" dirty="0">
                <a:solidFill>
                  <a:schemeClr val="tx1"/>
                </a:solidFill>
              </a:rPr>
              <a:t>– </a:t>
            </a:r>
            <a:r>
              <a:rPr lang="en-GB" sz="1200" b="1" dirty="0" err="1" smtClean="0">
                <a:solidFill>
                  <a:schemeClr val="tx1"/>
                </a:solidFill>
              </a:rPr>
              <a:t>DPPublicity</a:t>
            </a:r>
            <a:endParaRPr lang="en-GB" sz="1200" b="1" dirty="0">
              <a:solidFill>
                <a:schemeClr val="tx1"/>
              </a:solidFill>
            </a:endParaRPr>
          </a:p>
        </p:txBody>
      </p:sp>
      <p:sp>
        <p:nvSpPr>
          <p:cNvPr id="9" name="Rectangle 8">
            <a:extLst>
              <a:ext uri="{FF2B5EF4-FFF2-40B4-BE49-F238E27FC236}">
                <a16:creationId xmlns="" xmlns:a16="http://schemas.microsoft.com/office/drawing/2014/main" id="{5A20DB8A-CA4A-4843-AFAF-505965CC6BFF}"/>
              </a:ext>
            </a:extLst>
          </p:cNvPr>
          <p:cNvSpPr/>
          <p:nvPr/>
        </p:nvSpPr>
        <p:spPr>
          <a:xfrm>
            <a:off x="1718179" y="1177841"/>
            <a:ext cx="1080000" cy="1187394"/>
          </a:xfrm>
          <a:prstGeom prst="rect">
            <a:avLst/>
          </a:prstGeom>
          <a:gradFill flip="none" rotWithShape="1">
            <a:gsLst>
              <a:gs pos="0">
                <a:srgbClr val="008770">
                  <a:tint val="66000"/>
                  <a:satMod val="160000"/>
                </a:srgbClr>
              </a:gs>
              <a:gs pos="50000">
                <a:srgbClr val="008770">
                  <a:tint val="44500"/>
                  <a:satMod val="160000"/>
                </a:srgbClr>
              </a:gs>
              <a:gs pos="100000">
                <a:srgbClr val="008770">
                  <a:tint val="23500"/>
                  <a:satMod val="160000"/>
                </a:srgbClr>
              </a:gs>
            </a:gsLst>
            <a:lin ang="13500000" scaled="1"/>
            <a:tileRect/>
          </a:gradFill>
          <a:ln>
            <a:solidFill>
              <a:srgbClr val="00877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dirty="0" smtClean="0">
                <a:solidFill>
                  <a:schemeClr val="tx1"/>
                </a:solidFill>
              </a:rPr>
              <a:t>MM Request </a:t>
            </a:r>
            <a:r>
              <a:rPr lang="en-GB" sz="1100" dirty="0">
                <a:solidFill>
                  <a:schemeClr val="tx1"/>
                </a:solidFill>
              </a:rPr>
              <a:t>data from DM relevant to the offer being promoted</a:t>
            </a:r>
          </a:p>
        </p:txBody>
      </p:sp>
      <p:sp>
        <p:nvSpPr>
          <p:cNvPr id="10" name="Arrow: Right 9">
            <a:extLst>
              <a:ext uri="{FF2B5EF4-FFF2-40B4-BE49-F238E27FC236}">
                <a16:creationId xmlns="" xmlns:a16="http://schemas.microsoft.com/office/drawing/2014/main" id="{F7697BA2-C7AD-4556-9755-1961ABE32CCB}"/>
              </a:ext>
            </a:extLst>
          </p:cNvPr>
          <p:cNvSpPr/>
          <p:nvPr/>
        </p:nvSpPr>
        <p:spPr>
          <a:xfrm>
            <a:off x="1385143" y="1448780"/>
            <a:ext cx="252000" cy="360040"/>
          </a:xfrm>
          <a:prstGeom prst="rightArrow">
            <a:avLst/>
          </a:prstGeom>
          <a:solidFill>
            <a:srgbClr val="E98300"/>
          </a:solidFill>
          <a:ln>
            <a:solidFill>
              <a:srgbClr val="E983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200"/>
          </a:p>
        </p:txBody>
      </p:sp>
      <p:sp>
        <p:nvSpPr>
          <p:cNvPr id="11" name="Arrow: Right 10">
            <a:extLst>
              <a:ext uri="{FF2B5EF4-FFF2-40B4-BE49-F238E27FC236}">
                <a16:creationId xmlns="" xmlns:a16="http://schemas.microsoft.com/office/drawing/2014/main" id="{B08168D8-971C-4924-8F18-A38E19944FC9}"/>
              </a:ext>
            </a:extLst>
          </p:cNvPr>
          <p:cNvSpPr/>
          <p:nvPr/>
        </p:nvSpPr>
        <p:spPr>
          <a:xfrm>
            <a:off x="2879215" y="1448780"/>
            <a:ext cx="252000" cy="360040"/>
          </a:xfrm>
          <a:prstGeom prst="rightArrow">
            <a:avLst/>
          </a:prstGeom>
          <a:solidFill>
            <a:srgbClr val="E98300"/>
          </a:solidFill>
          <a:ln>
            <a:solidFill>
              <a:srgbClr val="E983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200"/>
          </a:p>
        </p:txBody>
      </p:sp>
      <p:sp>
        <p:nvSpPr>
          <p:cNvPr id="12" name="Rectangle 11">
            <a:extLst>
              <a:ext uri="{FF2B5EF4-FFF2-40B4-BE49-F238E27FC236}">
                <a16:creationId xmlns="" xmlns:a16="http://schemas.microsoft.com/office/drawing/2014/main" id="{25E5490F-C833-488E-AA2A-47DD42F99CD4}"/>
              </a:ext>
            </a:extLst>
          </p:cNvPr>
          <p:cNvSpPr/>
          <p:nvPr/>
        </p:nvSpPr>
        <p:spPr>
          <a:xfrm>
            <a:off x="3211093" y="1161563"/>
            <a:ext cx="1080000" cy="1203672"/>
          </a:xfrm>
          <a:prstGeom prst="rect">
            <a:avLst/>
          </a:prstGeom>
          <a:gradFill flip="none" rotWithShape="1">
            <a:gsLst>
              <a:gs pos="0">
                <a:srgbClr val="008770">
                  <a:tint val="66000"/>
                  <a:satMod val="160000"/>
                </a:srgbClr>
              </a:gs>
              <a:gs pos="50000">
                <a:srgbClr val="008770">
                  <a:tint val="44500"/>
                  <a:satMod val="160000"/>
                </a:srgbClr>
              </a:gs>
              <a:gs pos="100000">
                <a:srgbClr val="008770">
                  <a:tint val="23500"/>
                  <a:satMod val="160000"/>
                </a:srgbClr>
              </a:gs>
            </a:gsLst>
            <a:lin ang="13500000" scaled="1"/>
            <a:tileRect/>
          </a:gradFill>
          <a:ln>
            <a:solidFill>
              <a:srgbClr val="00877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dirty="0">
                <a:solidFill>
                  <a:schemeClr val="tx1"/>
                </a:solidFill>
              </a:rPr>
              <a:t>DM to check data for permissions &amp; duplicates</a:t>
            </a:r>
          </a:p>
        </p:txBody>
      </p:sp>
      <p:sp>
        <p:nvSpPr>
          <p:cNvPr id="13" name="Arrow: Right 12">
            <a:extLst>
              <a:ext uri="{FF2B5EF4-FFF2-40B4-BE49-F238E27FC236}">
                <a16:creationId xmlns="" xmlns:a16="http://schemas.microsoft.com/office/drawing/2014/main" id="{281A8299-3F90-4871-AC81-40F05E7A3791}"/>
              </a:ext>
            </a:extLst>
          </p:cNvPr>
          <p:cNvSpPr/>
          <p:nvPr/>
        </p:nvSpPr>
        <p:spPr>
          <a:xfrm>
            <a:off x="4370971" y="1449188"/>
            <a:ext cx="252000" cy="360040"/>
          </a:xfrm>
          <a:prstGeom prst="rightArrow">
            <a:avLst/>
          </a:prstGeom>
          <a:solidFill>
            <a:srgbClr val="E98300"/>
          </a:solidFill>
          <a:ln>
            <a:solidFill>
              <a:srgbClr val="E983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200"/>
          </a:p>
        </p:txBody>
      </p:sp>
      <p:sp>
        <p:nvSpPr>
          <p:cNvPr id="14" name="Rectangle 13">
            <a:extLst>
              <a:ext uri="{FF2B5EF4-FFF2-40B4-BE49-F238E27FC236}">
                <a16:creationId xmlns="" xmlns:a16="http://schemas.microsoft.com/office/drawing/2014/main" id="{66CC7D4E-F0F7-45AA-9329-5100EF9D5B5B}"/>
              </a:ext>
            </a:extLst>
          </p:cNvPr>
          <p:cNvSpPr/>
          <p:nvPr/>
        </p:nvSpPr>
        <p:spPr>
          <a:xfrm>
            <a:off x="4702849" y="1160747"/>
            <a:ext cx="1080000" cy="1204487"/>
          </a:xfrm>
          <a:prstGeom prst="rect">
            <a:avLst/>
          </a:prstGeom>
          <a:gradFill flip="none" rotWithShape="1">
            <a:gsLst>
              <a:gs pos="0">
                <a:srgbClr val="008770">
                  <a:tint val="66000"/>
                  <a:satMod val="160000"/>
                </a:srgbClr>
              </a:gs>
              <a:gs pos="50000">
                <a:srgbClr val="008770">
                  <a:tint val="44500"/>
                  <a:satMod val="160000"/>
                </a:srgbClr>
              </a:gs>
              <a:gs pos="100000">
                <a:srgbClr val="008770">
                  <a:tint val="23500"/>
                  <a:satMod val="160000"/>
                </a:srgbClr>
              </a:gs>
            </a:gsLst>
            <a:lin ang="13500000" scaled="1"/>
            <a:tileRect/>
          </a:gradFill>
          <a:ln>
            <a:solidFill>
              <a:srgbClr val="00877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dirty="0">
                <a:solidFill>
                  <a:schemeClr val="tx1"/>
                </a:solidFill>
              </a:rPr>
              <a:t>Cleansed data emailed to MM</a:t>
            </a:r>
          </a:p>
        </p:txBody>
      </p:sp>
      <p:sp>
        <p:nvSpPr>
          <p:cNvPr id="15" name="Arrow: Right 14">
            <a:extLst>
              <a:ext uri="{FF2B5EF4-FFF2-40B4-BE49-F238E27FC236}">
                <a16:creationId xmlns="" xmlns:a16="http://schemas.microsoft.com/office/drawing/2014/main" id="{F5AF7196-F390-4D6B-A2C2-74D838AC3F88}"/>
              </a:ext>
            </a:extLst>
          </p:cNvPr>
          <p:cNvSpPr/>
          <p:nvPr/>
        </p:nvSpPr>
        <p:spPr>
          <a:xfrm>
            <a:off x="5863340" y="1412776"/>
            <a:ext cx="252000" cy="360040"/>
          </a:xfrm>
          <a:prstGeom prst="rightArrow">
            <a:avLst/>
          </a:prstGeom>
          <a:solidFill>
            <a:srgbClr val="E98300"/>
          </a:solidFill>
          <a:ln>
            <a:solidFill>
              <a:srgbClr val="E983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200"/>
          </a:p>
        </p:txBody>
      </p:sp>
      <p:sp>
        <p:nvSpPr>
          <p:cNvPr id="16" name="Rectangle 15">
            <a:extLst>
              <a:ext uri="{FF2B5EF4-FFF2-40B4-BE49-F238E27FC236}">
                <a16:creationId xmlns="" xmlns:a16="http://schemas.microsoft.com/office/drawing/2014/main" id="{9DD01EA1-BF1B-46E6-95AC-5BE7262F2F7A}"/>
              </a:ext>
            </a:extLst>
          </p:cNvPr>
          <p:cNvSpPr/>
          <p:nvPr/>
        </p:nvSpPr>
        <p:spPr>
          <a:xfrm>
            <a:off x="6194605" y="1177840"/>
            <a:ext cx="1080000" cy="1187393"/>
          </a:xfrm>
          <a:prstGeom prst="rect">
            <a:avLst/>
          </a:prstGeom>
          <a:gradFill flip="none" rotWithShape="1">
            <a:gsLst>
              <a:gs pos="0">
                <a:srgbClr val="008770">
                  <a:tint val="66000"/>
                  <a:satMod val="160000"/>
                </a:srgbClr>
              </a:gs>
              <a:gs pos="50000">
                <a:srgbClr val="008770">
                  <a:tint val="44500"/>
                  <a:satMod val="160000"/>
                </a:srgbClr>
              </a:gs>
              <a:gs pos="100000">
                <a:srgbClr val="008770">
                  <a:tint val="23500"/>
                  <a:satMod val="160000"/>
                </a:srgbClr>
              </a:gs>
            </a:gsLst>
            <a:lin ang="13500000" scaled="1"/>
            <a:tileRect/>
          </a:gradFill>
          <a:ln>
            <a:solidFill>
              <a:srgbClr val="00877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dirty="0">
                <a:solidFill>
                  <a:schemeClr val="tx1"/>
                </a:solidFill>
              </a:rPr>
              <a:t>MM email data to </a:t>
            </a:r>
            <a:r>
              <a:rPr lang="en-GB" sz="1100" dirty="0" smtClean="0">
                <a:solidFill>
                  <a:schemeClr val="tx1"/>
                </a:solidFill>
              </a:rPr>
              <a:t>DPP</a:t>
            </a:r>
            <a:endParaRPr lang="en-GB" sz="1100" dirty="0">
              <a:solidFill>
                <a:schemeClr val="tx1"/>
              </a:solidFill>
            </a:endParaRPr>
          </a:p>
        </p:txBody>
      </p:sp>
      <p:sp>
        <p:nvSpPr>
          <p:cNvPr id="19" name="Arrow: Right 18">
            <a:extLst>
              <a:ext uri="{FF2B5EF4-FFF2-40B4-BE49-F238E27FC236}">
                <a16:creationId xmlns="" xmlns:a16="http://schemas.microsoft.com/office/drawing/2014/main" id="{FEC32F7C-0655-4C0A-9F48-298DEC7C1C61}"/>
              </a:ext>
            </a:extLst>
          </p:cNvPr>
          <p:cNvSpPr/>
          <p:nvPr/>
        </p:nvSpPr>
        <p:spPr>
          <a:xfrm rot="5400000">
            <a:off x="5026825" y="2511546"/>
            <a:ext cx="432048" cy="360040"/>
          </a:xfrm>
          <a:prstGeom prst="rightArrow">
            <a:avLst/>
          </a:prstGeom>
          <a:solidFill>
            <a:srgbClr val="E98300"/>
          </a:solidFill>
          <a:ln>
            <a:solidFill>
              <a:srgbClr val="E983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200"/>
          </a:p>
        </p:txBody>
      </p:sp>
      <p:sp>
        <p:nvSpPr>
          <p:cNvPr id="23" name="Rectangle 22">
            <a:extLst>
              <a:ext uri="{FF2B5EF4-FFF2-40B4-BE49-F238E27FC236}">
                <a16:creationId xmlns="" xmlns:a16="http://schemas.microsoft.com/office/drawing/2014/main" id="{B09F9BC5-DA3A-4D12-8BBC-3F615E8C4842}"/>
              </a:ext>
            </a:extLst>
          </p:cNvPr>
          <p:cNvSpPr/>
          <p:nvPr/>
        </p:nvSpPr>
        <p:spPr>
          <a:xfrm>
            <a:off x="4765199" y="2975540"/>
            <a:ext cx="1080000" cy="1313498"/>
          </a:xfrm>
          <a:prstGeom prst="rect">
            <a:avLst/>
          </a:prstGeom>
          <a:gradFill flip="none" rotWithShape="1">
            <a:gsLst>
              <a:gs pos="0">
                <a:srgbClr val="008770">
                  <a:tint val="66000"/>
                  <a:satMod val="160000"/>
                </a:srgbClr>
              </a:gs>
              <a:gs pos="50000">
                <a:srgbClr val="008770">
                  <a:tint val="44500"/>
                  <a:satMod val="160000"/>
                </a:srgbClr>
              </a:gs>
              <a:gs pos="100000">
                <a:srgbClr val="008770">
                  <a:tint val="23500"/>
                  <a:satMod val="160000"/>
                </a:srgbClr>
              </a:gs>
            </a:gsLst>
            <a:lin ang="13500000" scaled="1"/>
            <a:tileRect/>
          </a:gradFill>
          <a:ln>
            <a:solidFill>
              <a:srgbClr val="00877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dirty="0">
                <a:solidFill>
                  <a:schemeClr val="tx1"/>
                </a:solidFill>
              </a:rPr>
              <a:t>MM saves data into folder on PC marked data files from DM</a:t>
            </a:r>
          </a:p>
        </p:txBody>
      </p:sp>
      <p:sp>
        <p:nvSpPr>
          <p:cNvPr id="24" name="Rectangle 23">
            <a:extLst>
              <a:ext uri="{FF2B5EF4-FFF2-40B4-BE49-F238E27FC236}">
                <a16:creationId xmlns="" xmlns:a16="http://schemas.microsoft.com/office/drawing/2014/main" id="{BE171AB9-C5B1-4623-847E-B315BC729524}"/>
              </a:ext>
            </a:extLst>
          </p:cNvPr>
          <p:cNvSpPr/>
          <p:nvPr/>
        </p:nvSpPr>
        <p:spPr>
          <a:xfrm>
            <a:off x="7685135" y="1160747"/>
            <a:ext cx="2274056" cy="1204486"/>
          </a:xfrm>
          <a:prstGeom prst="rect">
            <a:avLst/>
          </a:prstGeom>
          <a:gradFill flip="none" rotWithShape="1">
            <a:gsLst>
              <a:gs pos="0">
                <a:srgbClr val="008770">
                  <a:tint val="66000"/>
                  <a:satMod val="160000"/>
                </a:srgbClr>
              </a:gs>
              <a:gs pos="50000">
                <a:srgbClr val="008770">
                  <a:tint val="44500"/>
                  <a:satMod val="160000"/>
                </a:srgbClr>
              </a:gs>
              <a:gs pos="100000">
                <a:srgbClr val="008770">
                  <a:tint val="23500"/>
                  <a:satMod val="160000"/>
                </a:srgbClr>
              </a:gs>
            </a:gsLst>
            <a:lin ang="13500000" scaled="1"/>
            <a:tileRect/>
          </a:gradFill>
          <a:ln>
            <a:solidFill>
              <a:srgbClr val="00877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100" dirty="0">
                <a:solidFill>
                  <a:schemeClr val="tx1"/>
                </a:solidFill>
              </a:rPr>
              <a:t> Password protected data is sent to our ftp by client and is automatically then moved to working folder on our secure and encrypted data storage drive hosted in a protected environment at </a:t>
            </a:r>
            <a:r>
              <a:rPr lang="en-GB" sz="1100" dirty="0" smtClean="0">
                <a:solidFill>
                  <a:schemeClr val="tx1"/>
                </a:solidFill>
              </a:rPr>
              <a:t>DPP </a:t>
            </a:r>
            <a:r>
              <a:rPr lang="en-GB" sz="1100" dirty="0">
                <a:solidFill>
                  <a:schemeClr val="tx1"/>
                </a:solidFill>
              </a:rPr>
              <a:t>server room.</a:t>
            </a:r>
          </a:p>
        </p:txBody>
      </p:sp>
      <p:sp>
        <p:nvSpPr>
          <p:cNvPr id="41" name="Arrow: Right 40">
            <a:extLst>
              <a:ext uri="{FF2B5EF4-FFF2-40B4-BE49-F238E27FC236}">
                <a16:creationId xmlns="" xmlns:a16="http://schemas.microsoft.com/office/drawing/2014/main" id="{1A7198F9-B791-48CA-9B6A-258E48F59C73}"/>
              </a:ext>
            </a:extLst>
          </p:cNvPr>
          <p:cNvSpPr/>
          <p:nvPr/>
        </p:nvSpPr>
        <p:spPr>
          <a:xfrm>
            <a:off x="7353870" y="1443513"/>
            <a:ext cx="252000" cy="360040"/>
          </a:xfrm>
          <a:prstGeom prst="rightArrow">
            <a:avLst/>
          </a:prstGeom>
          <a:solidFill>
            <a:srgbClr val="E98300"/>
          </a:solidFill>
          <a:ln>
            <a:solidFill>
              <a:srgbClr val="E983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200"/>
          </a:p>
        </p:txBody>
      </p:sp>
      <p:sp>
        <p:nvSpPr>
          <p:cNvPr id="42" name="Arrow: Right 41">
            <a:extLst>
              <a:ext uri="{FF2B5EF4-FFF2-40B4-BE49-F238E27FC236}">
                <a16:creationId xmlns="" xmlns:a16="http://schemas.microsoft.com/office/drawing/2014/main" id="{9507442D-BBBC-4087-A56C-2DAC8792E712}"/>
              </a:ext>
            </a:extLst>
          </p:cNvPr>
          <p:cNvSpPr/>
          <p:nvPr/>
        </p:nvSpPr>
        <p:spPr>
          <a:xfrm>
            <a:off x="10132670" y="1583379"/>
            <a:ext cx="252000" cy="360040"/>
          </a:xfrm>
          <a:prstGeom prst="rightArrow">
            <a:avLst/>
          </a:prstGeom>
          <a:solidFill>
            <a:srgbClr val="E98300"/>
          </a:solidFill>
          <a:ln>
            <a:solidFill>
              <a:srgbClr val="E983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200"/>
          </a:p>
        </p:txBody>
      </p:sp>
      <p:sp>
        <p:nvSpPr>
          <p:cNvPr id="43" name="Rectangle 42">
            <a:extLst>
              <a:ext uri="{FF2B5EF4-FFF2-40B4-BE49-F238E27FC236}">
                <a16:creationId xmlns="" xmlns:a16="http://schemas.microsoft.com/office/drawing/2014/main" id="{3CD2432F-2313-49B4-91EF-82163626A7FC}"/>
              </a:ext>
            </a:extLst>
          </p:cNvPr>
          <p:cNvSpPr/>
          <p:nvPr/>
        </p:nvSpPr>
        <p:spPr>
          <a:xfrm>
            <a:off x="10560496" y="1169294"/>
            <a:ext cx="1158163" cy="1187392"/>
          </a:xfrm>
          <a:prstGeom prst="rect">
            <a:avLst/>
          </a:prstGeom>
          <a:gradFill flip="none" rotWithShape="1">
            <a:gsLst>
              <a:gs pos="0">
                <a:srgbClr val="008770">
                  <a:tint val="66000"/>
                  <a:satMod val="160000"/>
                </a:srgbClr>
              </a:gs>
              <a:gs pos="50000">
                <a:srgbClr val="008770">
                  <a:tint val="44500"/>
                  <a:satMod val="160000"/>
                </a:srgbClr>
              </a:gs>
              <a:gs pos="100000">
                <a:srgbClr val="008770">
                  <a:tint val="23500"/>
                  <a:satMod val="160000"/>
                </a:srgbClr>
              </a:gs>
            </a:gsLst>
            <a:lin ang="13500000" scaled="1"/>
            <a:tileRect/>
          </a:gradFill>
          <a:ln>
            <a:solidFill>
              <a:srgbClr val="00877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dirty="0">
                <a:solidFill>
                  <a:schemeClr val="tx1"/>
                </a:solidFill>
              </a:rPr>
              <a:t>Only account handlers and IT have access to data drive via secure authentication.</a:t>
            </a:r>
            <a:endParaRPr lang="en-GB" sz="1100" dirty="0">
              <a:solidFill>
                <a:schemeClr val="tx1"/>
              </a:solidFill>
            </a:endParaRPr>
          </a:p>
        </p:txBody>
      </p:sp>
      <p:sp>
        <p:nvSpPr>
          <p:cNvPr id="45" name="Rectangle 44">
            <a:extLst>
              <a:ext uri="{FF2B5EF4-FFF2-40B4-BE49-F238E27FC236}">
                <a16:creationId xmlns="" xmlns:a16="http://schemas.microsoft.com/office/drawing/2014/main" id="{1047264C-73C3-4F85-A2F9-7973F6535DF6}"/>
              </a:ext>
            </a:extLst>
          </p:cNvPr>
          <p:cNvSpPr/>
          <p:nvPr/>
        </p:nvSpPr>
        <p:spPr>
          <a:xfrm>
            <a:off x="3287688" y="4725144"/>
            <a:ext cx="1415161" cy="1368152"/>
          </a:xfrm>
          <a:prstGeom prst="rect">
            <a:avLst/>
          </a:prstGeom>
          <a:gradFill flip="none" rotWithShape="1">
            <a:gsLst>
              <a:gs pos="0">
                <a:srgbClr val="008770">
                  <a:tint val="66000"/>
                  <a:satMod val="160000"/>
                </a:srgbClr>
              </a:gs>
              <a:gs pos="50000">
                <a:srgbClr val="008770">
                  <a:tint val="44500"/>
                  <a:satMod val="160000"/>
                </a:srgbClr>
              </a:gs>
              <a:gs pos="100000">
                <a:srgbClr val="008770">
                  <a:tint val="23500"/>
                  <a:satMod val="160000"/>
                </a:srgbClr>
              </a:gs>
            </a:gsLst>
            <a:lin ang="13500000" scaled="1"/>
            <a:tileRect/>
          </a:gradFill>
          <a:ln>
            <a:solidFill>
              <a:srgbClr val="00877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dirty="0">
                <a:solidFill>
                  <a:schemeClr val="tx1"/>
                </a:solidFill>
              </a:rPr>
              <a:t>Data uploaded on to our online systems is kept for as long as we see fit (for stats) or until we are requested to delete it.</a:t>
            </a:r>
            <a:endParaRPr lang="en-GB" sz="1100" dirty="0">
              <a:solidFill>
                <a:schemeClr val="tx1"/>
              </a:solidFill>
            </a:endParaRPr>
          </a:p>
        </p:txBody>
      </p:sp>
      <p:sp>
        <p:nvSpPr>
          <p:cNvPr id="51" name="Rectangle 50">
            <a:extLst>
              <a:ext uri="{FF2B5EF4-FFF2-40B4-BE49-F238E27FC236}">
                <a16:creationId xmlns="" xmlns:a16="http://schemas.microsoft.com/office/drawing/2014/main" id="{F1D9809B-16B1-420C-8F91-6E27FD2F708C}"/>
              </a:ext>
            </a:extLst>
          </p:cNvPr>
          <p:cNvSpPr/>
          <p:nvPr/>
        </p:nvSpPr>
        <p:spPr>
          <a:xfrm>
            <a:off x="5362158" y="4543829"/>
            <a:ext cx="1539757" cy="1549467"/>
          </a:xfrm>
          <a:prstGeom prst="rect">
            <a:avLst/>
          </a:prstGeom>
          <a:gradFill flip="none" rotWithShape="1">
            <a:gsLst>
              <a:gs pos="0">
                <a:srgbClr val="008770">
                  <a:tint val="66000"/>
                  <a:satMod val="160000"/>
                </a:srgbClr>
              </a:gs>
              <a:gs pos="50000">
                <a:srgbClr val="008770">
                  <a:tint val="44500"/>
                  <a:satMod val="160000"/>
                </a:srgbClr>
              </a:gs>
              <a:gs pos="100000">
                <a:srgbClr val="008770">
                  <a:tint val="23500"/>
                  <a:satMod val="160000"/>
                </a:srgbClr>
              </a:gs>
            </a:gsLst>
            <a:lin ang="13500000" scaled="1"/>
            <a:tileRect/>
          </a:gradFill>
          <a:ln>
            <a:solidFill>
              <a:srgbClr val="00877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dirty="0">
                <a:solidFill>
                  <a:schemeClr val="tx1"/>
                </a:solidFill>
              </a:rPr>
              <a:t>Once job is completed data files held by DPP will be moved to completed section of data drive and it will be deleted after 30 days if not manually deleted (by request) before then.</a:t>
            </a:r>
            <a:endParaRPr lang="en-GB" sz="1100" dirty="0">
              <a:solidFill>
                <a:schemeClr val="tx1"/>
              </a:solidFill>
            </a:endParaRPr>
          </a:p>
        </p:txBody>
      </p:sp>
      <p:sp>
        <p:nvSpPr>
          <p:cNvPr id="52" name="Rectangle 51">
            <a:extLst>
              <a:ext uri="{FF2B5EF4-FFF2-40B4-BE49-F238E27FC236}">
                <a16:creationId xmlns="" xmlns:a16="http://schemas.microsoft.com/office/drawing/2014/main" id="{0689218B-3146-496E-9851-A0AC742AD194}"/>
              </a:ext>
            </a:extLst>
          </p:cNvPr>
          <p:cNvSpPr/>
          <p:nvPr/>
        </p:nvSpPr>
        <p:spPr>
          <a:xfrm>
            <a:off x="7685135" y="4130308"/>
            <a:ext cx="4099947" cy="1962988"/>
          </a:xfrm>
          <a:prstGeom prst="rect">
            <a:avLst/>
          </a:prstGeom>
          <a:gradFill flip="none" rotWithShape="1">
            <a:gsLst>
              <a:gs pos="0">
                <a:srgbClr val="008770">
                  <a:tint val="66000"/>
                  <a:satMod val="160000"/>
                </a:srgbClr>
              </a:gs>
              <a:gs pos="50000">
                <a:srgbClr val="008770">
                  <a:tint val="44500"/>
                  <a:satMod val="160000"/>
                </a:srgbClr>
              </a:gs>
              <a:gs pos="100000">
                <a:srgbClr val="008770">
                  <a:tint val="23500"/>
                  <a:satMod val="160000"/>
                </a:srgbClr>
              </a:gs>
            </a:gsLst>
            <a:lin ang="13500000" scaled="1"/>
            <a:tileRect/>
          </a:gradFill>
          <a:ln>
            <a:solidFill>
              <a:srgbClr val="00877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100" b="1" dirty="0">
                <a:solidFill>
                  <a:schemeClr val="tx1"/>
                </a:solidFill>
              </a:rPr>
              <a:t>Once data is processed it will </a:t>
            </a:r>
            <a:r>
              <a:rPr lang="en-GB" sz="1100" b="1" dirty="0" smtClean="0">
                <a:solidFill>
                  <a:schemeClr val="tx1"/>
                </a:solidFill>
              </a:rPr>
              <a:t>be:</a:t>
            </a:r>
            <a:endParaRPr lang="en-GB" sz="1100" b="1" dirty="0">
              <a:solidFill>
                <a:schemeClr val="tx1"/>
              </a:solidFill>
            </a:endParaRPr>
          </a:p>
          <a:p>
            <a:pPr marL="228600" indent="-228600">
              <a:buAutoNum type="alphaUcParenR"/>
            </a:pPr>
            <a:r>
              <a:rPr lang="en-GB" sz="1100" dirty="0" smtClean="0">
                <a:solidFill>
                  <a:schemeClr val="tx1"/>
                </a:solidFill>
              </a:rPr>
              <a:t>uploaded </a:t>
            </a:r>
            <a:r>
              <a:rPr lang="en-GB" sz="1100" dirty="0">
                <a:solidFill>
                  <a:schemeClr val="tx1"/>
                </a:solidFill>
              </a:rPr>
              <a:t>to our e-shot or </a:t>
            </a:r>
            <a:r>
              <a:rPr lang="en-GB" sz="1100" dirty="0" err="1">
                <a:solidFill>
                  <a:schemeClr val="tx1"/>
                </a:solidFill>
              </a:rPr>
              <a:t>textshot</a:t>
            </a:r>
            <a:r>
              <a:rPr lang="en-GB" sz="1100" dirty="0">
                <a:solidFill>
                  <a:schemeClr val="tx1"/>
                </a:solidFill>
              </a:rPr>
              <a:t> system to broadcast. Where possible only email / mobile number and a client customer number will be uploaded to help keep data </a:t>
            </a:r>
            <a:r>
              <a:rPr lang="en-GB" sz="1100" dirty="0" smtClean="0">
                <a:solidFill>
                  <a:schemeClr val="tx1"/>
                </a:solidFill>
              </a:rPr>
              <a:t>anonymous</a:t>
            </a:r>
            <a:endParaRPr lang="en-GB" sz="1100" dirty="0">
              <a:solidFill>
                <a:schemeClr val="tx1"/>
              </a:solidFill>
            </a:endParaRPr>
          </a:p>
          <a:p>
            <a:r>
              <a:rPr lang="en-GB" sz="1100" b="1" dirty="0" smtClean="0">
                <a:solidFill>
                  <a:schemeClr val="tx1"/>
                </a:solidFill>
              </a:rPr>
              <a:t>B</a:t>
            </a:r>
            <a:r>
              <a:rPr lang="en-GB" sz="1100" b="1" dirty="0">
                <a:solidFill>
                  <a:schemeClr val="tx1"/>
                </a:solidFill>
              </a:rPr>
              <a:t>) </a:t>
            </a:r>
            <a:r>
              <a:rPr lang="en-GB" sz="1100" b="1" dirty="0" smtClean="0">
                <a:solidFill>
                  <a:schemeClr val="tx1"/>
                </a:solidFill>
              </a:rPr>
              <a:t>  </a:t>
            </a:r>
            <a:r>
              <a:rPr lang="en-GB" sz="1100" dirty="0" smtClean="0">
                <a:solidFill>
                  <a:schemeClr val="tx1"/>
                </a:solidFill>
              </a:rPr>
              <a:t>uploaded </a:t>
            </a:r>
            <a:r>
              <a:rPr lang="en-GB" sz="1100" dirty="0">
                <a:solidFill>
                  <a:schemeClr val="tx1"/>
                </a:solidFill>
              </a:rPr>
              <a:t>on to one of our secure in house or external web </a:t>
            </a:r>
            <a:r>
              <a:rPr lang="en-GB" sz="1100" dirty="0" smtClean="0">
                <a:solidFill>
                  <a:schemeClr val="tx1"/>
                </a:solidFill>
              </a:rPr>
              <a:t>                 servers </a:t>
            </a:r>
            <a:r>
              <a:rPr lang="en-GB" sz="1100" dirty="0">
                <a:solidFill>
                  <a:schemeClr val="tx1"/>
                </a:solidFill>
              </a:rPr>
              <a:t>if needed for a landing page / incentive (DPP are PCI compliant so have to pass regular 3</a:t>
            </a:r>
            <a:r>
              <a:rPr lang="en-GB" sz="1100" baseline="30000" dirty="0">
                <a:solidFill>
                  <a:schemeClr val="tx1"/>
                </a:solidFill>
              </a:rPr>
              <a:t>rd</a:t>
            </a:r>
            <a:r>
              <a:rPr lang="en-GB" sz="1100" dirty="0">
                <a:solidFill>
                  <a:schemeClr val="tx1"/>
                </a:solidFill>
              </a:rPr>
              <a:t> party pen tests and security checks</a:t>
            </a:r>
            <a:r>
              <a:rPr lang="en-GB" sz="1100" dirty="0" smtClean="0">
                <a:solidFill>
                  <a:schemeClr val="tx1"/>
                </a:solidFill>
              </a:rPr>
              <a:t>)</a:t>
            </a:r>
            <a:endParaRPr lang="en-GB" sz="1100" dirty="0">
              <a:solidFill>
                <a:schemeClr val="tx1"/>
              </a:solidFill>
            </a:endParaRPr>
          </a:p>
          <a:p>
            <a:r>
              <a:rPr lang="en-GB" sz="1100" b="1" dirty="0" smtClean="0">
                <a:solidFill>
                  <a:schemeClr val="tx1"/>
                </a:solidFill>
              </a:rPr>
              <a:t>C</a:t>
            </a:r>
            <a:r>
              <a:rPr lang="en-GB" sz="1100" b="1" dirty="0">
                <a:solidFill>
                  <a:schemeClr val="tx1"/>
                </a:solidFill>
              </a:rPr>
              <a:t>) </a:t>
            </a:r>
            <a:r>
              <a:rPr lang="en-GB" sz="1100" b="1" dirty="0" smtClean="0">
                <a:solidFill>
                  <a:schemeClr val="tx1"/>
                </a:solidFill>
              </a:rPr>
              <a:t>   </a:t>
            </a:r>
            <a:r>
              <a:rPr lang="en-GB" sz="1100" dirty="0" smtClean="0">
                <a:solidFill>
                  <a:schemeClr val="tx1"/>
                </a:solidFill>
              </a:rPr>
              <a:t>data </a:t>
            </a:r>
            <a:r>
              <a:rPr lang="en-GB" sz="1100" dirty="0">
                <a:solidFill>
                  <a:schemeClr val="tx1"/>
                </a:solidFill>
              </a:rPr>
              <a:t>is passed on to one of our selected print houses to be printed or distributed via their chosen secure method</a:t>
            </a:r>
          </a:p>
        </p:txBody>
      </p:sp>
      <p:sp>
        <p:nvSpPr>
          <p:cNvPr id="54" name="Arrow: Right 53">
            <a:extLst>
              <a:ext uri="{FF2B5EF4-FFF2-40B4-BE49-F238E27FC236}">
                <a16:creationId xmlns="" xmlns:a16="http://schemas.microsoft.com/office/drawing/2014/main" id="{C7ABC5D4-02D6-42CB-A171-0C9E7FF8B82E}"/>
              </a:ext>
            </a:extLst>
          </p:cNvPr>
          <p:cNvSpPr/>
          <p:nvPr/>
        </p:nvSpPr>
        <p:spPr>
          <a:xfrm rot="10800000">
            <a:off x="4370971" y="3452271"/>
            <a:ext cx="285865" cy="360040"/>
          </a:xfrm>
          <a:prstGeom prst="rightArrow">
            <a:avLst/>
          </a:prstGeom>
          <a:solidFill>
            <a:srgbClr val="E98300"/>
          </a:solidFill>
          <a:ln>
            <a:solidFill>
              <a:srgbClr val="E983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200"/>
          </a:p>
        </p:txBody>
      </p:sp>
      <p:sp>
        <p:nvSpPr>
          <p:cNvPr id="65" name="Arrow: Right 64">
            <a:extLst>
              <a:ext uri="{FF2B5EF4-FFF2-40B4-BE49-F238E27FC236}">
                <a16:creationId xmlns="" xmlns:a16="http://schemas.microsoft.com/office/drawing/2014/main" id="{2A820F3D-5F8B-4687-867B-47031D631A27}"/>
              </a:ext>
            </a:extLst>
          </p:cNvPr>
          <p:cNvSpPr/>
          <p:nvPr/>
        </p:nvSpPr>
        <p:spPr>
          <a:xfrm rot="5400000">
            <a:off x="10986884" y="2448215"/>
            <a:ext cx="305386" cy="360040"/>
          </a:xfrm>
          <a:prstGeom prst="rightArrow">
            <a:avLst/>
          </a:prstGeom>
          <a:solidFill>
            <a:srgbClr val="E98300"/>
          </a:solidFill>
          <a:ln>
            <a:solidFill>
              <a:srgbClr val="E983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200"/>
          </a:p>
        </p:txBody>
      </p:sp>
      <p:sp>
        <p:nvSpPr>
          <p:cNvPr id="66" name="Rectangle 65">
            <a:extLst>
              <a:ext uri="{FF2B5EF4-FFF2-40B4-BE49-F238E27FC236}">
                <a16:creationId xmlns="" xmlns:a16="http://schemas.microsoft.com/office/drawing/2014/main" id="{CCDB6B4E-CD92-4916-BFB2-62C28E3E04F8}"/>
              </a:ext>
            </a:extLst>
          </p:cNvPr>
          <p:cNvSpPr/>
          <p:nvPr/>
        </p:nvSpPr>
        <p:spPr>
          <a:xfrm>
            <a:off x="10685800" y="2890797"/>
            <a:ext cx="1080000" cy="741492"/>
          </a:xfrm>
          <a:prstGeom prst="rect">
            <a:avLst/>
          </a:prstGeom>
          <a:gradFill flip="none" rotWithShape="1">
            <a:gsLst>
              <a:gs pos="0">
                <a:srgbClr val="008770">
                  <a:tint val="66000"/>
                  <a:satMod val="160000"/>
                </a:srgbClr>
              </a:gs>
              <a:gs pos="50000">
                <a:srgbClr val="008770">
                  <a:tint val="44500"/>
                  <a:satMod val="160000"/>
                </a:srgbClr>
              </a:gs>
              <a:gs pos="100000">
                <a:srgbClr val="008770">
                  <a:tint val="23500"/>
                  <a:satMod val="160000"/>
                </a:srgbClr>
              </a:gs>
            </a:gsLst>
            <a:lin ang="13500000" scaled="1"/>
            <a:tileRect/>
          </a:gradFill>
          <a:ln>
            <a:solidFill>
              <a:srgbClr val="00877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dirty="0">
                <a:solidFill>
                  <a:schemeClr val="tx1"/>
                </a:solidFill>
              </a:rPr>
              <a:t>Data will not be copied or moved from this drive</a:t>
            </a:r>
            <a:endParaRPr lang="en-GB" sz="1100" dirty="0">
              <a:solidFill>
                <a:schemeClr val="tx1"/>
              </a:solidFill>
            </a:endParaRPr>
          </a:p>
        </p:txBody>
      </p:sp>
      <p:sp>
        <p:nvSpPr>
          <p:cNvPr id="67" name="Arrow: Right 66">
            <a:extLst>
              <a:ext uri="{FF2B5EF4-FFF2-40B4-BE49-F238E27FC236}">
                <a16:creationId xmlns="" xmlns:a16="http://schemas.microsoft.com/office/drawing/2014/main" id="{E1152A5A-8976-421B-B11B-11DADB1180CC}"/>
              </a:ext>
            </a:extLst>
          </p:cNvPr>
          <p:cNvSpPr/>
          <p:nvPr/>
        </p:nvSpPr>
        <p:spPr>
          <a:xfrm rot="5400000">
            <a:off x="11084014" y="3728463"/>
            <a:ext cx="322136" cy="360040"/>
          </a:xfrm>
          <a:prstGeom prst="rightArrow">
            <a:avLst/>
          </a:prstGeom>
          <a:solidFill>
            <a:srgbClr val="E98300"/>
          </a:solidFill>
          <a:ln>
            <a:solidFill>
              <a:srgbClr val="E983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200"/>
          </a:p>
        </p:txBody>
      </p:sp>
      <p:sp>
        <p:nvSpPr>
          <p:cNvPr id="27" name="Rectangle 26">
            <a:extLst>
              <a:ext uri="{FF2B5EF4-FFF2-40B4-BE49-F238E27FC236}">
                <a16:creationId xmlns="" xmlns:a16="http://schemas.microsoft.com/office/drawing/2014/main" id="{13F493B2-9E62-4A9A-9A49-EA2D78D3DEBE}"/>
              </a:ext>
            </a:extLst>
          </p:cNvPr>
          <p:cNvSpPr/>
          <p:nvPr/>
        </p:nvSpPr>
        <p:spPr>
          <a:xfrm>
            <a:off x="3213353" y="2975540"/>
            <a:ext cx="1080000" cy="1313498"/>
          </a:xfrm>
          <a:prstGeom prst="rect">
            <a:avLst/>
          </a:prstGeom>
          <a:gradFill flip="none" rotWithShape="1">
            <a:gsLst>
              <a:gs pos="0">
                <a:srgbClr val="008770">
                  <a:tint val="66000"/>
                  <a:satMod val="160000"/>
                </a:srgbClr>
              </a:gs>
              <a:gs pos="50000">
                <a:srgbClr val="008770">
                  <a:tint val="44500"/>
                  <a:satMod val="160000"/>
                </a:srgbClr>
              </a:gs>
              <a:gs pos="100000">
                <a:srgbClr val="008770">
                  <a:tint val="23500"/>
                  <a:satMod val="160000"/>
                </a:srgbClr>
              </a:gs>
            </a:gsLst>
            <a:lin ang="13500000" scaled="1"/>
            <a:tileRect/>
          </a:gradFill>
          <a:ln>
            <a:solidFill>
              <a:srgbClr val="00877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dirty="0">
                <a:solidFill>
                  <a:schemeClr val="tx1"/>
                </a:solidFill>
              </a:rPr>
              <a:t>MM deletes all data files 6 months after they were collected.</a:t>
            </a:r>
          </a:p>
        </p:txBody>
      </p:sp>
      <p:sp>
        <p:nvSpPr>
          <p:cNvPr id="28" name="Arrow: Right 53">
            <a:extLst>
              <a:ext uri="{FF2B5EF4-FFF2-40B4-BE49-F238E27FC236}">
                <a16:creationId xmlns="" xmlns:a16="http://schemas.microsoft.com/office/drawing/2014/main" id="{C7ABC5D4-02D6-42CB-A171-0C9E7FF8B82E}"/>
              </a:ext>
            </a:extLst>
          </p:cNvPr>
          <p:cNvSpPr/>
          <p:nvPr/>
        </p:nvSpPr>
        <p:spPr>
          <a:xfrm rot="10800000">
            <a:off x="7131672" y="5079476"/>
            <a:ext cx="285865" cy="360040"/>
          </a:xfrm>
          <a:prstGeom prst="rightArrow">
            <a:avLst/>
          </a:prstGeom>
          <a:solidFill>
            <a:srgbClr val="E98300"/>
          </a:solidFill>
          <a:ln>
            <a:solidFill>
              <a:srgbClr val="E983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200"/>
          </a:p>
        </p:txBody>
      </p:sp>
      <p:sp>
        <p:nvSpPr>
          <p:cNvPr id="29" name="Arrow: Right 53">
            <a:extLst>
              <a:ext uri="{FF2B5EF4-FFF2-40B4-BE49-F238E27FC236}">
                <a16:creationId xmlns="" xmlns:a16="http://schemas.microsoft.com/office/drawing/2014/main" id="{C7ABC5D4-02D6-42CB-A171-0C9E7FF8B82E}"/>
              </a:ext>
            </a:extLst>
          </p:cNvPr>
          <p:cNvSpPr/>
          <p:nvPr/>
        </p:nvSpPr>
        <p:spPr>
          <a:xfrm rot="10800000">
            <a:off x="4919896" y="5127401"/>
            <a:ext cx="285865" cy="360040"/>
          </a:xfrm>
          <a:prstGeom prst="rightArrow">
            <a:avLst/>
          </a:prstGeom>
          <a:solidFill>
            <a:srgbClr val="E98300"/>
          </a:solidFill>
          <a:ln>
            <a:solidFill>
              <a:srgbClr val="E983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200"/>
          </a:p>
        </p:txBody>
      </p:sp>
    </p:spTree>
    <p:extLst>
      <p:ext uri="{BB962C8B-B14F-4D97-AF65-F5344CB8AC3E}">
        <p14:creationId xmlns:p14="http://schemas.microsoft.com/office/powerpoint/2010/main" val="12884494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 xmlns:a16="http://schemas.microsoft.com/office/drawing/2014/main" id="{7B7A4D6E-EEA2-4E3A-BEDE-CCC84551D640}"/>
              </a:ext>
            </a:extLst>
          </p:cNvPr>
          <p:cNvSpPr>
            <a:spLocks noGrp="1"/>
          </p:cNvSpPr>
          <p:nvPr>
            <p:ph type="title"/>
          </p:nvPr>
        </p:nvSpPr>
        <p:spPr/>
        <p:txBody>
          <a:bodyPr>
            <a:normAutofit fontScale="90000"/>
          </a:bodyPr>
          <a:lstStyle/>
          <a:p>
            <a:r>
              <a:rPr lang="en-GB" dirty="0" smtClean="0"/>
              <a:t>BLUESKY WEBSITES</a:t>
            </a:r>
            <a:endParaRPr lang="en-GB" dirty="0"/>
          </a:p>
        </p:txBody>
      </p:sp>
      <p:sp>
        <p:nvSpPr>
          <p:cNvPr id="8" name="Rectangle 7">
            <a:extLst>
              <a:ext uri="{FF2B5EF4-FFF2-40B4-BE49-F238E27FC236}">
                <a16:creationId xmlns="" xmlns:a16="http://schemas.microsoft.com/office/drawing/2014/main" id="{052AFF28-1B81-4E4E-BAF2-EA9F5857B598}"/>
              </a:ext>
            </a:extLst>
          </p:cNvPr>
          <p:cNvSpPr/>
          <p:nvPr/>
        </p:nvSpPr>
        <p:spPr>
          <a:xfrm>
            <a:off x="119336" y="1160747"/>
            <a:ext cx="1265807" cy="2747736"/>
          </a:xfrm>
          <a:prstGeom prst="rect">
            <a:avLst/>
          </a:prstGeom>
          <a:gradFill flip="none" rotWithShape="1">
            <a:gsLst>
              <a:gs pos="0">
                <a:srgbClr val="008770">
                  <a:tint val="66000"/>
                  <a:satMod val="160000"/>
                </a:srgbClr>
              </a:gs>
              <a:gs pos="50000">
                <a:srgbClr val="008770">
                  <a:tint val="44500"/>
                  <a:satMod val="160000"/>
                </a:srgbClr>
              </a:gs>
              <a:gs pos="100000">
                <a:srgbClr val="008770">
                  <a:tint val="23500"/>
                  <a:satMod val="160000"/>
                </a:srgbClr>
              </a:gs>
            </a:gsLst>
            <a:lin ang="13500000" scaled="1"/>
            <a:tileRect/>
          </a:gradFill>
          <a:ln>
            <a:solidFill>
              <a:srgbClr val="00877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b="1" dirty="0">
                <a:solidFill>
                  <a:schemeClr val="tx1"/>
                </a:solidFill>
              </a:rPr>
              <a:t>Process for Using BLUESKY INTERACTIVE SERVICES.</a:t>
            </a:r>
          </a:p>
          <a:p>
            <a:pPr algn="ctr"/>
            <a:endParaRPr lang="en-GB" sz="700" b="1" dirty="0">
              <a:solidFill>
                <a:schemeClr val="tx1"/>
              </a:solidFill>
            </a:endParaRPr>
          </a:p>
          <a:p>
            <a:pPr algn="ctr"/>
            <a:r>
              <a:rPr lang="en-GB" sz="1200" b="1" dirty="0">
                <a:solidFill>
                  <a:schemeClr val="tx1"/>
                </a:solidFill>
              </a:rPr>
              <a:t>ABBREVIATIONS:</a:t>
            </a:r>
          </a:p>
          <a:p>
            <a:pPr algn="ctr"/>
            <a:r>
              <a:rPr lang="en-GB" sz="1200" b="1" dirty="0">
                <a:solidFill>
                  <a:schemeClr val="tx1"/>
                </a:solidFill>
              </a:rPr>
              <a:t>MM – Marketing Manager.</a:t>
            </a:r>
          </a:p>
          <a:p>
            <a:pPr algn="ctr"/>
            <a:r>
              <a:rPr lang="en-GB" sz="1200" b="1" dirty="0" smtClean="0">
                <a:solidFill>
                  <a:schemeClr val="tx1"/>
                </a:solidFill>
              </a:rPr>
              <a:t>---------------------</a:t>
            </a:r>
          </a:p>
          <a:p>
            <a:pPr algn="ctr"/>
            <a:r>
              <a:rPr lang="en-GB" sz="1200" b="1" dirty="0" smtClean="0">
                <a:solidFill>
                  <a:schemeClr val="tx1"/>
                </a:solidFill>
              </a:rPr>
              <a:t>ME – Marketing Executive</a:t>
            </a:r>
          </a:p>
          <a:p>
            <a:pPr algn="ctr"/>
            <a:r>
              <a:rPr lang="en-GB" sz="1200" b="1" dirty="0" smtClean="0">
                <a:solidFill>
                  <a:schemeClr val="tx1"/>
                </a:solidFill>
              </a:rPr>
              <a:t>---------------------</a:t>
            </a:r>
          </a:p>
          <a:p>
            <a:pPr algn="ctr"/>
            <a:r>
              <a:rPr lang="en-GB" sz="1200" b="1" dirty="0" smtClean="0">
                <a:solidFill>
                  <a:schemeClr val="tx1"/>
                </a:solidFill>
              </a:rPr>
              <a:t>BIS – </a:t>
            </a:r>
            <a:r>
              <a:rPr lang="en-GB" sz="1200" b="1" dirty="0" err="1" smtClean="0">
                <a:solidFill>
                  <a:schemeClr val="tx1"/>
                </a:solidFill>
              </a:rPr>
              <a:t>Bluesky</a:t>
            </a:r>
            <a:r>
              <a:rPr lang="en-GB" sz="1200" b="1" dirty="0" smtClean="0">
                <a:solidFill>
                  <a:schemeClr val="tx1"/>
                </a:solidFill>
              </a:rPr>
              <a:t> Interactive Services</a:t>
            </a:r>
            <a:endParaRPr lang="en-GB" sz="1200" b="1" dirty="0">
              <a:solidFill>
                <a:schemeClr val="tx1"/>
              </a:solidFill>
            </a:endParaRPr>
          </a:p>
        </p:txBody>
      </p:sp>
      <p:sp>
        <p:nvSpPr>
          <p:cNvPr id="9" name="Rectangle 8">
            <a:extLst>
              <a:ext uri="{FF2B5EF4-FFF2-40B4-BE49-F238E27FC236}">
                <a16:creationId xmlns="" xmlns:a16="http://schemas.microsoft.com/office/drawing/2014/main" id="{5A20DB8A-CA4A-4843-AFAF-505965CC6BFF}"/>
              </a:ext>
            </a:extLst>
          </p:cNvPr>
          <p:cNvSpPr/>
          <p:nvPr/>
        </p:nvSpPr>
        <p:spPr>
          <a:xfrm>
            <a:off x="1718179" y="1177841"/>
            <a:ext cx="1080000" cy="1187394"/>
          </a:xfrm>
          <a:prstGeom prst="rect">
            <a:avLst/>
          </a:prstGeom>
          <a:gradFill flip="none" rotWithShape="1">
            <a:gsLst>
              <a:gs pos="0">
                <a:srgbClr val="008770">
                  <a:tint val="66000"/>
                  <a:satMod val="160000"/>
                </a:srgbClr>
              </a:gs>
              <a:gs pos="50000">
                <a:srgbClr val="008770">
                  <a:tint val="44500"/>
                  <a:satMod val="160000"/>
                </a:srgbClr>
              </a:gs>
              <a:gs pos="100000">
                <a:srgbClr val="008770">
                  <a:tint val="23500"/>
                  <a:satMod val="160000"/>
                </a:srgbClr>
              </a:gs>
            </a:gsLst>
            <a:lin ang="13500000" scaled="1"/>
            <a:tileRect/>
          </a:gradFill>
          <a:ln>
            <a:solidFill>
              <a:srgbClr val="00877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dirty="0" smtClean="0">
                <a:solidFill>
                  <a:schemeClr val="tx1"/>
                </a:solidFill>
              </a:rPr>
              <a:t>Customer fills out any form inputting their data and clicking submit</a:t>
            </a:r>
            <a:endParaRPr lang="en-GB" sz="1100" dirty="0">
              <a:solidFill>
                <a:schemeClr val="tx1"/>
              </a:solidFill>
            </a:endParaRPr>
          </a:p>
        </p:txBody>
      </p:sp>
      <p:sp>
        <p:nvSpPr>
          <p:cNvPr id="10" name="Arrow: Right 9">
            <a:extLst>
              <a:ext uri="{FF2B5EF4-FFF2-40B4-BE49-F238E27FC236}">
                <a16:creationId xmlns="" xmlns:a16="http://schemas.microsoft.com/office/drawing/2014/main" id="{F7697BA2-C7AD-4556-9755-1961ABE32CCB}"/>
              </a:ext>
            </a:extLst>
          </p:cNvPr>
          <p:cNvSpPr/>
          <p:nvPr/>
        </p:nvSpPr>
        <p:spPr>
          <a:xfrm>
            <a:off x="1385143" y="1448780"/>
            <a:ext cx="252000" cy="360040"/>
          </a:xfrm>
          <a:prstGeom prst="rightArrow">
            <a:avLst/>
          </a:prstGeom>
          <a:solidFill>
            <a:srgbClr val="E98300"/>
          </a:solidFill>
          <a:ln>
            <a:solidFill>
              <a:srgbClr val="E983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200"/>
          </a:p>
        </p:txBody>
      </p:sp>
      <p:sp>
        <p:nvSpPr>
          <p:cNvPr id="11" name="Arrow: Right 10">
            <a:extLst>
              <a:ext uri="{FF2B5EF4-FFF2-40B4-BE49-F238E27FC236}">
                <a16:creationId xmlns="" xmlns:a16="http://schemas.microsoft.com/office/drawing/2014/main" id="{B08168D8-971C-4924-8F18-A38E19944FC9}"/>
              </a:ext>
            </a:extLst>
          </p:cNvPr>
          <p:cNvSpPr/>
          <p:nvPr/>
        </p:nvSpPr>
        <p:spPr>
          <a:xfrm>
            <a:off x="2879215" y="1448780"/>
            <a:ext cx="252000" cy="360040"/>
          </a:xfrm>
          <a:prstGeom prst="rightArrow">
            <a:avLst/>
          </a:prstGeom>
          <a:solidFill>
            <a:srgbClr val="E98300"/>
          </a:solidFill>
          <a:ln>
            <a:solidFill>
              <a:srgbClr val="E983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200"/>
          </a:p>
        </p:txBody>
      </p:sp>
      <p:sp>
        <p:nvSpPr>
          <p:cNvPr id="12" name="Rectangle 11">
            <a:extLst>
              <a:ext uri="{FF2B5EF4-FFF2-40B4-BE49-F238E27FC236}">
                <a16:creationId xmlns="" xmlns:a16="http://schemas.microsoft.com/office/drawing/2014/main" id="{25E5490F-C833-488E-AA2A-47DD42F99CD4}"/>
              </a:ext>
            </a:extLst>
          </p:cNvPr>
          <p:cNvSpPr/>
          <p:nvPr/>
        </p:nvSpPr>
        <p:spPr>
          <a:xfrm>
            <a:off x="3211093" y="1161563"/>
            <a:ext cx="1080000" cy="1203672"/>
          </a:xfrm>
          <a:prstGeom prst="rect">
            <a:avLst/>
          </a:prstGeom>
          <a:gradFill flip="none" rotWithShape="1">
            <a:gsLst>
              <a:gs pos="0">
                <a:srgbClr val="008770">
                  <a:tint val="66000"/>
                  <a:satMod val="160000"/>
                </a:srgbClr>
              </a:gs>
              <a:gs pos="50000">
                <a:srgbClr val="008770">
                  <a:tint val="44500"/>
                  <a:satMod val="160000"/>
                </a:srgbClr>
              </a:gs>
              <a:gs pos="100000">
                <a:srgbClr val="008770">
                  <a:tint val="23500"/>
                  <a:satMod val="160000"/>
                </a:srgbClr>
              </a:gs>
            </a:gsLst>
            <a:lin ang="13500000" scaled="1"/>
            <a:tileRect/>
          </a:gradFill>
          <a:ln>
            <a:solidFill>
              <a:srgbClr val="00877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dirty="0" smtClean="0">
                <a:solidFill>
                  <a:schemeClr val="tx1"/>
                </a:solidFill>
              </a:rPr>
              <a:t>Data is stored on the BIS Cognition system (Content Management System)</a:t>
            </a:r>
            <a:endParaRPr lang="en-GB" sz="1100" dirty="0">
              <a:solidFill>
                <a:schemeClr val="tx1"/>
              </a:solidFill>
            </a:endParaRPr>
          </a:p>
        </p:txBody>
      </p:sp>
      <p:sp>
        <p:nvSpPr>
          <p:cNvPr id="13" name="Arrow: Right 12">
            <a:extLst>
              <a:ext uri="{FF2B5EF4-FFF2-40B4-BE49-F238E27FC236}">
                <a16:creationId xmlns="" xmlns:a16="http://schemas.microsoft.com/office/drawing/2014/main" id="{281A8299-3F90-4871-AC81-40F05E7A3791}"/>
              </a:ext>
            </a:extLst>
          </p:cNvPr>
          <p:cNvSpPr/>
          <p:nvPr/>
        </p:nvSpPr>
        <p:spPr>
          <a:xfrm>
            <a:off x="4370971" y="1449188"/>
            <a:ext cx="252000" cy="360040"/>
          </a:xfrm>
          <a:prstGeom prst="rightArrow">
            <a:avLst/>
          </a:prstGeom>
          <a:solidFill>
            <a:srgbClr val="E98300"/>
          </a:solidFill>
          <a:ln>
            <a:solidFill>
              <a:srgbClr val="E983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200"/>
          </a:p>
        </p:txBody>
      </p:sp>
      <p:sp>
        <p:nvSpPr>
          <p:cNvPr id="14" name="Rectangle 13">
            <a:extLst>
              <a:ext uri="{FF2B5EF4-FFF2-40B4-BE49-F238E27FC236}">
                <a16:creationId xmlns="" xmlns:a16="http://schemas.microsoft.com/office/drawing/2014/main" id="{66CC7D4E-F0F7-45AA-9329-5100EF9D5B5B}"/>
              </a:ext>
            </a:extLst>
          </p:cNvPr>
          <p:cNvSpPr/>
          <p:nvPr/>
        </p:nvSpPr>
        <p:spPr>
          <a:xfrm>
            <a:off x="4702849" y="1160747"/>
            <a:ext cx="1080000" cy="1204487"/>
          </a:xfrm>
          <a:prstGeom prst="rect">
            <a:avLst/>
          </a:prstGeom>
          <a:gradFill flip="none" rotWithShape="1">
            <a:gsLst>
              <a:gs pos="0">
                <a:srgbClr val="008770">
                  <a:tint val="66000"/>
                  <a:satMod val="160000"/>
                </a:srgbClr>
              </a:gs>
              <a:gs pos="50000">
                <a:srgbClr val="008770">
                  <a:tint val="44500"/>
                  <a:satMod val="160000"/>
                </a:srgbClr>
              </a:gs>
              <a:gs pos="100000">
                <a:srgbClr val="008770">
                  <a:tint val="23500"/>
                  <a:satMod val="160000"/>
                </a:srgbClr>
              </a:gs>
            </a:gsLst>
            <a:lin ang="13500000" scaled="1"/>
            <a:tileRect/>
          </a:gradFill>
          <a:ln>
            <a:solidFill>
              <a:srgbClr val="00877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dirty="0" smtClean="0">
                <a:solidFill>
                  <a:schemeClr val="tx1"/>
                </a:solidFill>
              </a:rPr>
              <a:t>ME can access the data via a secure password protected CMS/Cog system</a:t>
            </a:r>
            <a:endParaRPr lang="en-GB" sz="1100" dirty="0">
              <a:solidFill>
                <a:schemeClr val="tx1"/>
              </a:solidFill>
            </a:endParaRPr>
          </a:p>
        </p:txBody>
      </p:sp>
      <p:sp>
        <p:nvSpPr>
          <p:cNvPr id="15" name="Arrow: Right 14">
            <a:extLst>
              <a:ext uri="{FF2B5EF4-FFF2-40B4-BE49-F238E27FC236}">
                <a16:creationId xmlns="" xmlns:a16="http://schemas.microsoft.com/office/drawing/2014/main" id="{F5AF7196-F390-4D6B-A2C2-74D838AC3F88}"/>
              </a:ext>
            </a:extLst>
          </p:cNvPr>
          <p:cNvSpPr/>
          <p:nvPr/>
        </p:nvSpPr>
        <p:spPr>
          <a:xfrm>
            <a:off x="5863340" y="1412776"/>
            <a:ext cx="252000" cy="360040"/>
          </a:xfrm>
          <a:prstGeom prst="rightArrow">
            <a:avLst/>
          </a:prstGeom>
          <a:solidFill>
            <a:srgbClr val="E98300"/>
          </a:solidFill>
          <a:ln>
            <a:solidFill>
              <a:srgbClr val="E983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200"/>
          </a:p>
        </p:txBody>
      </p:sp>
      <p:sp>
        <p:nvSpPr>
          <p:cNvPr id="16" name="Rectangle 15">
            <a:extLst>
              <a:ext uri="{FF2B5EF4-FFF2-40B4-BE49-F238E27FC236}">
                <a16:creationId xmlns="" xmlns:a16="http://schemas.microsoft.com/office/drawing/2014/main" id="{9DD01EA1-BF1B-46E6-95AC-5BE7262F2F7A}"/>
              </a:ext>
            </a:extLst>
          </p:cNvPr>
          <p:cNvSpPr/>
          <p:nvPr/>
        </p:nvSpPr>
        <p:spPr>
          <a:xfrm>
            <a:off x="6194605" y="1177840"/>
            <a:ext cx="1080000" cy="1187393"/>
          </a:xfrm>
          <a:prstGeom prst="rect">
            <a:avLst/>
          </a:prstGeom>
          <a:gradFill flip="none" rotWithShape="1">
            <a:gsLst>
              <a:gs pos="0">
                <a:srgbClr val="008770">
                  <a:tint val="66000"/>
                  <a:satMod val="160000"/>
                </a:srgbClr>
              </a:gs>
              <a:gs pos="50000">
                <a:srgbClr val="008770">
                  <a:tint val="44500"/>
                  <a:satMod val="160000"/>
                </a:srgbClr>
              </a:gs>
              <a:gs pos="100000">
                <a:srgbClr val="008770">
                  <a:tint val="23500"/>
                  <a:satMod val="160000"/>
                </a:srgbClr>
              </a:gs>
            </a:gsLst>
            <a:lin ang="13500000" scaled="1"/>
            <a:tileRect/>
          </a:gradFill>
          <a:ln>
            <a:solidFill>
              <a:srgbClr val="00877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dirty="0" smtClean="0">
                <a:solidFill>
                  <a:schemeClr val="tx1"/>
                </a:solidFill>
              </a:rPr>
              <a:t>ME prints leads from all sites monthly and check against email enquiries received. </a:t>
            </a:r>
            <a:endParaRPr lang="en-GB" sz="1100" dirty="0">
              <a:solidFill>
                <a:schemeClr val="tx1"/>
              </a:solidFill>
            </a:endParaRPr>
          </a:p>
        </p:txBody>
      </p:sp>
      <p:sp>
        <p:nvSpPr>
          <p:cNvPr id="23" name="Rectangle 22">
            <a:extLst>
              <a:ext uri="{FF2B5EF4-FFF2-40B4-BE49-F238E27FC236}">
                <a16:creationId xmlns="" xmlns:a16="http://schemas.microsoft.com/office/drawing/2014/main" id="{B09F9BC5-DA3A-4D12-8BBC-3F615E8C4842}"/>
              </a:ext>
            </a:extLst>
          </p:cNvPr>
          <p:cNvSpPr/>
          <p:nvPr/>
        </p:nvSpPr>
        <p:spPr>
          <a:xfrm>
            <a:off x="3201221" y="3123614"/>
            <a:ext cx="1080000" cy="1313498"/>
          </a:xfrm>
          <a:prstGeom prst="rect">
            <a:avLst/>
          </a:prstGeom>
          <a:gradFill flip="none" rotWithShape="1">
            <a:gsLst>
              <a:gs pos="0">
                <a:srgbClr val="008770">
                  <a:tint val="66000"/>
                  <a:satMod val="160000"/>
                </a:srgbClr>
              </a:gs>
              <a:gs pos="50000">
                <a:srgbClr val="008770">
                  <a:tint val="44500"/>
                  <a:satMod val="160000"/>
                </a:srgbClr>
              </a:gs>
              <a:gs pos="100000">
                <a:srgbClr val="008770">
                  <a:tint val="23500"/>
                  <a:satMod val="160000"/>
                </a:srgbClr>
              </a:gs>
            </a:gsLst>
            <a:lin ang="13500000" scaled="1"/>
            <a:tileRect/>
          </a:gradFill>
          <a:ln>
            <a:solidFill>
              <a:srgbClr val="00877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dirty="0" smtClean="0">
                <a:solidFill>
                  <a:schemeClr val="tx1"/>
                </a:solidFill>
              </a:rPr>
              <a:t>Only the </a:t>
            </a:r>
            <a:r>
              <a:rPr lang="en-GB" sz="1100" dirty="0" err="1" smtClean="0">
                <a:solidFill>
                  <a:schemeClr val="tx1"/>
                </a:solidFill>
              </a:rPr>
              <a:t>Bluesky</a:t>
            </a:r>
            <a:r>
              <a:rPr lang="en-GB" sz="1100" dirty="0" smtClean="0">
                <a:solidFill>
                  <a:schemeClr val="tx1"/>
                </a:solidFill>
              </a:rPr>
              <a:t> account manager can access this data</a:t>
            </a:r>
            <a:endParaRPr lang="en-GB" sz="1100" dirty="0">
              <a:solidFill>
                <a:schemeClr val="tx1"/>
              </a:solidFill>
            </a:endParaRPr>
          </a:p>
        </p:txBody>
      </p:sp>
      <p:sp>
        <p:nvSpPr>
          <p:cNvPr id="24" name="Rectangle 23">
            <a:extLst>
              <a:ext uri="{FF2B5EF4-FFF2-40B4-BE49-F238E27FC236}">
                <a16:creationId xmlns="" xmlns:a16="http://schemas.microsoft.com/office/drawing/2014/main" id="{BE171AB9-C5B1-4623-847E-B315BC729524}"/>
              </a:ext>
            </a:extLst>
          </p:cNvPr>
          <p:cNvSpPr/>
          <p:nvPr/>
        </p:nvSpPr>
        <p:spPr>
          <a:xfrm>
            <a:off x="7685135" y="1160747"/>
            <a:ext cx="1080000" cy="1204487"/>
          </a:xfrm>
          <a:prstGeom prst="rect">
            <a:avLst/>
          </a:prstGeom>
          <a:gradFill flip="none" rotWithShape="1">
            <a:gsLst>
              <a:gs pos="0">
                <a:srgbClr val="008770">
                  <a:tint val="66000"/>
                  <a:satMod val="160000"/>
                </a:srgbClr>
              </a:gs>
              <a:gs pos="50000">
                <a:srgbClr val="008770">
                  <a:tint val="44500"/>
                  <a:satMod val="160000"/>
                </a:srgbClr>
              </a:gs>
              <a:gs pos="100000">
                <a:srgbClr val="008770">
                  <a:tint val="23500"/>
                  <a:satMod val="160000"/>
                </a:srgbClr>
              </a:gs>
            </a:gsLst>
            <a:lin ang="13500000" scaled="1"/>
            <a:tileRect/>
          </a:gradFill>
          <a:ln>
            <a:solidFill>
              <a:srgbClr val="00877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dirty="0" smtClean="0">
                <a:solidFill>
                  <a:schemeClr val="tx1"/>
                </a:solidFill>
              </a:rPr>
              <a:t>Any discrepancy leads are sent to the relevant department manager for follow up</a:t>
            </a:r>
            <a:endParaRPr lang="en-GB" sz="1100" dirty="0">
              <a:solidFill>
                <a:schemeClr val="tx1"/>
              </a:solidFill>
            </a:endParaRPr>
          </a:p>
        </p:txBody>
      </p:sp>
      <p:sp>
        <p:nvSpPr>
          <p:cNvPr id="41" name="Arrow: Right 40">
            <a:extLst>
              <a:ext uri="{FF2B5EF4-FFF2-40B4-BE49-F238E27FC236}">
                <a16:creationId xmlns="" xmlns:a16="http://schemas.microsoft.com/office/drawing/2014/main" id="{1A7198F9-B791-48CA-9B6A-258E48F59C73}"/>
              </a:ext>
            </a:extLst>
          </p:cNvPr>
          <p:cNvSpPr/>
          <p:nvPr/>
        </p:nvSpPr>
        <p:spPr>
          <a:xfrm>
            <a:off x="7353870" y="1443513"/>
            <a:ext cx="252000" cy="360040"/>
          </a:xfrm>
          <a:prstGeom prst="rightArrow">
            <a:avLst/>
          </a:prstGeom>
          <a:solidFill>
            <a:srgbClr val="E98300"/>
          </a:solidFill>
          <a:ln>
            <a:solidFill>
              <a:srgbClr val="E983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200"/>
          </a:p>
        </p:txBody>
      </p:sp>
      <p:sp>
        <p:nvSpPr>
          <p:cNvPr id="42" name="Arrow: Right 41">
            <a:extLst>
              <a:ext uri="{FF2B5EF4-FFF2-40B4-BE49-F238E27FC236}">
                <a16:creationId xmlns="" xmlns:a16="http://schemas.microsoft.com/office/drawing/2014/main" id="{9507442D-BBBC-4087-A56C-2DAC8792E712}"/>
              </a:ext>
            </a:extLst>
          </p:cNvPr>
          <p:cNvSpPr/>
          <p:nvPr/>
        </p:nvSpPr>
        <p:spPr>
          <a:xfrm>
            <a:off x="8844399" y="1412776"/>
            <a:ext cx="252000" cy="360040"/>
          </a:xfrm>
          <a:prstGeom prst="rightArrow">
            <a:avLst/>
          </a:prstGeom>
          <a:solidFill>
            <a:srgbClr val="E98300"/>
          </a:solidFill>
          <a:ln>
            <a:solidFill>
              <a:srgbClr val="E983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200"/>
          </a:p>
        </p:txBody>
      </p:sp>
      <p:sp>
        <p:nvSpPr>
          <p:cNvPr id="43" name="Rectangle 42">
            <a:extLst>
              <a:ext uri="{FF2B5EF4-FFF2-40B4-BE49-F238E27FC236}">
                <a16:creationId xmlns="" xmlns:a16="http://schemas.microsoft.com/office/drawing/2014/main" id="{3CD2432F-2313-49B4-91EF-82163626A7FC}"/>
              </a:ext>
            </a:extLst>
          </p:cNvPr>
          <p:cNvSpPr/>
          <p:nvPr/>
        </p:nvSpPr>
        <p:spPr>
          <a:xfrm>
            <a:off x="9175663" y="1177841"/>
            <a:ext cx="1080000" cy="1187392"/>
          </a:xfrm>
          <a:prstGeom prst="rect">
            <a:avLst/>
          </a:prstGeom>
          <a:gradFill flip="none" rotWithShape="1">
            <a:gsLst>
              <a:gs pos="0">
                <a:srgbClr val="008770">
                  <a:tint val="66000"/>
                  <a:satMod val="160000"/>
                </a:srgbClr>
              </a:gs>
              <a:gs pos="50000">
                <a:srgbClr val="008770">
                  <a:tint val="44500"/>
                  <a:satMod val="160000"/>
                </a:srgbClr>
              </a:gs>
              <a:gs pos="100000">
                <a:srgbClr val="008770">
                  <a:tint val="23500"/>
                  <a:satMod val="160000"/>
                </a:srgbClr>
              </a:gs>
            </a:gsLst>
            <a:lin ang="13500000" scaled="1"/>
            <a:tileRect/>
          </a:gradFill>
          <a:ln>
            <a:solidFill>
              <a:srgbClr val="00877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dirty="0">
                <a:solidFill>
                  <a:schemeClr val="tx1"/>
                </a:solidFill>
              </a:rPr>
              <a:t>Print out is then shredded after check </a:t>
            </a:r>
            <a:r>
              <a:rPr lang="en-GB" sz="1100" dirty="0" smtClean="0">
                <a:solidFill>
                  <a:schemeClr val="tx1"/>
                </a:solidFill>
              </a:rPr>
              <a:t>completed and leads forwarded.</a:t>
            </a:r>
            <a:endParaRPr lang="en-GB" sz="1100" dirty="0">
              <a:solidFill>
                <a:schemeClr val="tx1"/>
              </a:solidFill>
            </a:endParaRPr>
          </a:p>
        </p:txBody>
      </p:sp>
      <p:sp>
        <p:nvSpPr>
          <p:cNvPr id="44" name="Arrow: Right 43">
            <a:extLst>
              <a:ext uri="{FF2B5EF4-FFF2-40B4-BE49-F238E27FC236}">
                <a16:creationId xmlns="" xmlns:a16="http://schemas.microsoft.com/office/drawing/2014/main" id="{F6A7833B-B677-43D7-B697-BE097D0BA54A}"/>
              </a:ext>
            </a:extLst>
          </p:cNvPr>
          <p:cNvSpPr/>
          <p:nvPr/>
        </p:nvSpPr>
        <p:spPr>
          <a:xfrm>
            <a:off x="10334927" y="1443513"/>
            <a:ext cx="252000" cy="360040"/>
          </a:xfrm>
          <a:prstGeom prst="rightArrow">
            <a:avLst/>
          </a:prstGeom>
          <a:solidFill>
            <a:srgbClr val="E98300"/>
          </a:solidFill>
          <a:ln>
            <a:solidFill>
              <a:srgbClr val="E983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200"/>
          </a:p>
        </p:txBody>
      </p:sp>
      <p:sp>
        <p:nvSpPr>
          <p:cNvPr id="45" name="Rectangle 44">
            <a:extLst>
              <a:ext uri="{FF2B5EF4-FFF2-40B4-BE49-F238E27FC236}">
                <a16:creationId xmlns="" xmlns:a16="http://schemas.microsoft.com/office/drawing/2014/main" id="{1047264C-73C3-4F85-A2F9-7973F6535DF6}"/>
              </a:ext>
            </a:extLst>
          </p:cNvPr>
          <p:cNvSpPr/>
          <p:nvPr/>
        </p:nvSpPr>
        <p:spPr>
          <a:xfrm>
            <a:off x="10666191" y="1177841"/>
            <a:ext cx="1080000" cy="1187392"/>
          </a:xfrm>
          <a:prstGeom prst="rect">
            <a:avLst/>
          </a:prstGeom>
          <a:gradFill flip="none" rotWithShape="1">
            <a:gsLst>
              <a:gs pos="0">
                <a:srgbClr val="008770">
                  <a:tint val="66000"/>
                  <a:satMod val="160000"/>
                </a:srgbClr>
              </a:gs>
              <a:gs pos="50000">
                <a:srgbClr val="008770">
                  <a:tint val="44500"/>
                  <a:satMod val="160000"/>
                </a:srgbClr>
              </a:gs>
              <a:gs pos="100000">
                <a:srgbClr val="008770">
                  <a:tint val="23500"/>
                  <a:satMod val="160000"/>
                </a:srgbClr>
              </a:gs>
            </a:gsLst>
            <a:lin ang="13500000" scaled="1"/>
            <a:tileRect/>
          </a:gradFill>
          <a:ln>
            <a:solidFill>
              <a:srgbClr val="00877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dirty="0">
                <a:solidFill>
                  <a:schemeClr val="tx1"/>
                </a:solidFill>
              </a:rPr>
              <a:t>ME does not export this data </a:t>
            </a:r>
            <a:r>
              <a:rPr lang="en-GB" sz="1100" dirty="0" smtClean="0">
                <a:solidFill>
                  <a:schemeClr val="tx1"/>
                </a:solidFill>
              </a:rPr>
              <a:t>or </a:t>
            </a:r>
            <a:r>
              <a:rPr lang="en-GB" sz="1100" dirty="0">
                <a:solidFill>
                  <a:schemeClr val="tx1"/>
                </a:solidFill>
              </a:rPr>
              <a:t>share data with anyone</a:t>
            </a:r>
          </a:p>
        </p:txBody>
      </p:sp>
      <p:sp>
        <p:nvSpPr>
          <p:cNvPr id="28" name="Arrow: Right 18">
            <a:extLst>
              <a:ext uri="{FF2B5EF4-FFF2-40B4-BE49-F238E27FC236}">
                <a16:creationId xmlns="" xmlns:a16="http://schemas.microsoft.com/office/drawing/2014/main" id="{FEC32F7C-0655-4C0A-9F48-298DEC7C1C61}"/>
              </a:ext>
            </a:extLst>
          </p:cNvPr>
          <p:cNvSpPr/>
          <p:nvPr/>
        </p:nvSpPr>
        <p:spPr>
          <a:xfrm rot="5400000">
            <a:off x="3535069" y="2574932"/>
            <a:ext cx="432048" cy="360040"/>
          </a:xfrm>
          <a:prstGeom prst="rightArrow">
            <a:avLst/>
          </a:prstGeom>
          <a:solidFill>
            <a:srgbClr val="E98300"/>
          </a:solidFill>
          <a:ln>
            <a:solidFill>
              <a:srgbClr val="E983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200"/>
          </a:p>
        </p:txBody>
      </p:sp>
      <p:sp>
        <p:nvSpPr>
          <p:cNvPr id="29" name="Rectangle 28">
            <a:extLst>
              <a:ext uri="{FF2B5EF4-FFF2-40B4-BE49-F238E27FC236}">
                <a16:creationId xmlns="" xmlns:a16="http://schemas.microsoft.com/office/drawing/2014/main" id="{B09F9BC5-DA3A-4D12-8BBC-3F615E8C4842}"/>
              </a:ext>
            </a:extLst>
          </p:cNvPr>
          <p:cNvSpPr/>
          <p:nvPr/>
        </p:nvSpPr>
        <p:spPr>
          <a:xfrm>
            <a:off x="4783340" y="3135655"/>
            <a:ext cx="1080000" cy="1313498"/>
          </a:xfrm>
          <a:prstGeom prst="rect">
            <a:avLst/>
          </a:prstGeom>
          <a:gradFill flip="none" rotWithShape="1">
            <a:gsLst>
              <a:gs pos="0">
                <a:srgbClr val="008770">
                  <a:tint val="66000"/>
                  <a:satMod val="160000"/>
                </a:srgbClr>
              </a:gs>
              <a:gs pos="50000">
                <a:srgbClr val="008770">
                  <a:tint val="44500"/>
                  <a:satMod val="160000"/>
                </a:srgbClr>
              </a:gs>
              <a:gs pos="100000">
                <a:srgbClr val="008770">
                  <a:tint val="23500"/>
                  <a:satMod val="160000"/>
                </a:srgbClr>
              </a:gs>
            </a:gsLst>
            <a:lin ang="13500000" scaled="1"/>
            <a:tileRect/>
          </a:gradFill>
          <a:ln>
            <a:solidFill>
              <a:srgbClr val="00877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dirty="0" smtClean="0">
                <a:solidFill>
                  <a:schemeClr val="tx1"/>
                </a:solidFill>
              </a:rPr>
              <a:t>Data is kept on secure server and access is password protected</a:t>
            </a:r>
            <a:endParaRPr lang="en-GB" sz="1100" dirty="0">
              <a:solidFill>
                <a:schemeClr val="tx1"/>
              </a:solidFill>
            </a:endParaRPr>
          </a:p>
        </p:txBody>
      </p:sp>
      <p:sp>
        <p:nvSpPr>
          <p:cNvPr id="30" name="Rectangle 29">
            <a:extLst>
              <a:ext uri="{FF2B5EF4-FFF2-40B4-BE49-F238E27FC236}">
                <a16:creationId xmlns="" xmlns:a16="http://schemas.microsoft.com/office/drawing/2014/main" id="{B09F9BC5-DA3A-4D12-8BBC-3F615E8C4842}"/>
              </a:ext>
            </a:extLst>
          </p:cNvPr>
          <p:cNvSpPr/>
          <p:nvPr/>
        </p:nvSpPr>
        <p:spPr>
          <a:xfrm>
            <a:off x="6273870" y="3093941"/>
            <a:ext cx="1080000" cy="1355211"/>
          </a:xfrm>
          <a:prstGeom prst="rect">
            <a:avLst/>
          </a:prstGeom>
          <a:gradFill flip="none" rotWithShape="1">
            <a:gsLst>
              <a:gs pos="0">
                <a:srgbClr val="008770">
                  <a:tint val="66000"/>
                  <a:satMod val="160000"/>
                </a:srgbClr>
              </a:gs>
              <a:gs pos="50000">
                <a:srgbClr val="008770">
                  <a:tint val="44500"/>
                  <a:satMod val="160000"/>
                </a:srgbClr>
              </a:gs>
              <a:gs pos="100000">
                <a:srgbClr val="008770">
                  <a:tint val="23500"/>
                  <a:satMod val="160000"/>
                </a:srgbClr>
              </a:gs>
            </a:gsLst>
            <a:lin ang="13500000" scaled="1"/>
            <a:tileRect/>
          </a:gradFill>
          <a:ln>
            <a:solidFill>
              <a:srgbClr val="00877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dirty="0" smtClean="0">
                <a:solidFill>
                  <a:schemeClr val="tx1"/>
                </a:solidFill>
              </a:rPr>
              <a:t>Data is removed after a period of time relevant to the department and enquiry type</a:t>
            </a:r>
            <a:endParaRPr lang="en-GB" sz="1100" dirty="0">
              <a:solidFill>
                <a:schemeClr val="tx1"/>
              </a:solidFill>
            </a:endParaRPr>
          </a:p>
        </p:txBody>
      </p:sp>
      <p:sp>
        <p:nvSpPr>
          <p:cNvPr id="33" name="Arrow: Right 14">
            <a:extLst>
              <a:ext uri="{FF2B5EF4-FFF2-40B4-BE49-F238E27FC236}">
                <a16:creationId xmlns="" xmlns:a16="http://schemas.microsoft.com/office/drawing/2014/main" id="{F5AF7196-F390-4D6B-A2C2-74D838AC3F88}"/>
              </a:ext>
            </a:extLst>
          </p:cNvPr>
          <p:cNvSpPr/>
          <p:nvPr/>
        </p:nvSpPr>
        <p:spPr>
          <a:xfrm>
            <a:off x="4450849" y="3548443"/>
            <a:ext cx="252000" cy="360040"/>
          </a:xfrm>
          <a:prstGeom prst="rightArrow">
            <a:avLst/>
          </a:prstGeom>
          <a:solidFill>
            <a:srgbClr val="E98300"/>
          </a:solidFill>
          <a:ln>
            <a:solidFill>
              <a:srgbClr val="E983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200"/>
          </a:p>
        </p:txBody>
      </p:sp>
      <p:sp>
        <p:nvSpPr>
          <p:cNvPr id="34" name="Arrow: Right 14">
            <a:extLst>
              <a:ext uri="{FF2B5EF4-FFF2-40B4-BE49-F238E27FC236}">
                <a16:creationId xmlns="" xmlns:a16="http://schemas.microsoft.com/office/drawing/2014/main" id="{F5AF7196-F390-4D6B-A2C2-74D838AC3F88}"/>
              </a:ext>
            </a:extLst>
          </p:cNvPr>
          <p:cNvSpPr/>
          <p:nvPr/>
        </p:nvSpPr>
        <p:spPr>
          <a:xfrm>
            <a:off x="5973580" y="3547966"/>
            <a:ext cx="252000" cy="360040"/>
          </a:xfrm>
          <a:prstGeom prst="rightArrow">
            <a:avLst/>
          </a:prstGeom>
          <a:solidFill>
            <a:srgbClr val="E98300"/>
          </a:solidFill>
          <a:ln>
            <a:solidFill>
              <a:srgbClr val="E983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200"/>
          </a:p>
        </p:txBody>
      </p:sp>
    </p:spTree>
    <p:extLst>
      <p:ext uri="{BB962C8B-B14F-4D97-AF65-F5344CB8AC3E}">
        <p14:creationId xmlns:p14="http://schemas.microsoft.com/office/powerpoint/2010/main" val="12130385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 xmlns:a16="http://schemas.microsoft.com/office/drawing/2014/main" id="{7B7A4D6E-EEA2-4E3A-BEDE-CCC84551D640}"/>
              </a:ext>
            </a:extLst>
          </p:cNvPr>
          <p:cNvSpPr>
            <a:spLocks noGrp="1"/>
          </p:cNvSpPr>
          <p:nvPr>
            <p:ph type="title"/>
          </p:nvPr>
        </p:nvSpPr>
        <p:spPr/>
        <p:txBody>
          <a:bodyPr>
            <a:normAutofit fontScale="90000"/>
          </a:bodyPr>
          <a:lstStyle/>
          <a:p>
            <a:r>
              <a:rPr lang="en-GB" dirty="0"/>
              <a:t>Renault Manufacturer Printing &amp; Email solutions</a:t>
            </a:r>
          </a:p>
        </p:txBody>
      </p:sp>
      <p:sp>
        <p:nvSpPr>
          <p:cNvPr id="8" name="Rectangle 7">
            <a:extLst>
              <a:ext uri="{FF2B5EF4-FFF2-40B4-BE49-F238E27FC236}">
                <a16:creationId xmlns="" xmlns:a16="http://schemas.microsoft.com/office/drawing/2014/main" id="{052AFF28-1B81-4E4E-BAF2-EA9F5857B598}"/>
              </a:ext>
            </a:extLst>
          </p:cNvPr>
          <p:cNvSpPr/>
          <p:nvPr/>
        </p:nvSpPr>
        <p:spPr>
          <a:xfrm>
            <a:off x="119336" y="1160747"/>
            <a:ext cx="1265807" cy="2747736"/>
          </a:xfrm>
          <a:prstGeom prst="rect">
            <a:avLst/>
          </a:prstGeom>
          <a:gradFill flip="none" rotWithShape="1">
            <a:gsLst>
              <a:gs pos="0">
                <a:srgbClr val="008770">
                  <a:tint val="66000"/>
                  <a:satMod val="160000"/>
                </a:srgbClr>
              </a:gs>
              <a:gs pos="50000">
                <a:srgbClr val="008770">
                  <a:tint val="44500"/>
                  <a:satMod val="160000"/>
                </a:srgbClr>
              </a:gs>
              <a:gs pos="100000">
                <a:srgbClr val="008770">
                  <a:tint val="23500"/>
                  <a:satMod val="160000"/>
                </a:srgbClr>
              </a:gs>
            </a:gsLst>
            <a:lin ang="13500000" scaled="1"/>
            <a:tileRect/>
          </a:gradFill>
          <a:ln>
            <a:solidFill>
              <a:srgbClr val="00877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b="1" dirty="0">
                <a:solidFill>
                  <a:schemeClr val="tx1"/>
                </a:solidFill>
              </a:rPr>
              <a:t>Process for Using VGF and Renault</a:t>
            </a:r>
          </a:p>
          <a:p>
            <a:pPr algn="ctr"/>
            <a:endParaRPr lang="en-GB" sz="1200" b="1" dirty="0">
              <a:solidFill>
                <a:schemeClr val="tx1"/>
              </a:solidFill>
            </a:endParaRPr>
          </a:p>
          <a:p>
            <a:pPr algn="ctr"/>
            <a:r>
              <a:rPr lang="en-GB" sz="1200" b="1" dirty="0">
                <a:solidFill>
                  <a:schemeClr val="tx1"/>
                </a:solidFill>
              </a:rPr>
              <a:t>ABBREVIATIONS:</a:t>
            </a:r>
          </a:p>
          <a:p>
            <a:pPr algn="ctr"/>
            <a:r>
              <a:rPr lang="en-GB" sz="1200" b="1" dirty="0">
                <a:solidFill>
                  <a:schemeClr val="tx1"/>
                </a:solidFill>
              </a:rPr>
              <a:t>MM – Marketing Manager.</a:t>
            </a:r>
          </a:p>
          <a:p>
            <a:pPr algn="ctr"/>
            <a:r>
              <a:rPr lang="en-GB" sz="1200" b="1" dirty="0">
                <a:solidFill>
                  <a:schemeClr val="tx1"/>
                </a:solidFill>
              </a:rPr>
              <a:t>---------------------</a:t>
            </a:r>
          </a:p>
          <a:p>
            <a:pPr algn="ctr"/>
            <a:r>
              <a:rPr lang="en-GB" sz="1200" b="1" dirty="0">
                <a:solidFill>
                  <a:schemeClr val="tx1"/>
                </a:solidFill>
              </a:rPr>
              <a:t>DM – Direct Marketing</a:t>
            </a:r>
          </a:p>
          <a:p>
            <a:pPr algn="ctr"/>
            <a:r>
              <a:rPr lang="en-GB" sz="1200" b="1" dirty="0">
                <a:solidFill>
                  <a:schemeClr val="tx1"/>
                </a:solidFill>
              </a:rPr>
              <a:t>---------------------</a:t>
            </a:r>
          </a:p>
          <a:p>
            <a:pPr algn="ctr"/>
            <a:r>
              <a:rPr lang="en-GB" sz="1200" b="1" dirty="0">
                <a:solidFill>
                  <a:schemeClr val="tx1"/>
                </a:solidFill>
              </a:rPr>
              <a:t>VFG – VGF Print</a:t>
            </a:r>
          </a:p>
        </p:txBody>
      </p:sp>
      <p:sp>
        <p:nvSpPr>
          <p:cNvPr id="9" name="Rectangle 8">
            <a:extLst>
              <a:ext uri="{FF2B5EF4-FFF2-40B4-BE49-F238E27FC236}">
                <a16:creationId xmlns="" xmlns:a16="http://schemas.microsoft.com/office/drawing/2014/main" id="{5A20DB8A-CA4A-4843-AFAF-505965CC6BFF}"/>
              </a:ext>
            </a:extLst>
          </p:cNvPr>
          <p:cNvSpPr/>
          <p:nvPr/>
        </p:nvSpPr>
        <p:spPr>
          <a:xfrm>
            <a:off x="1718179" y="1177841"/>
            <a:ext cx="1080000" cy="1187394"/>
          </a:xfrm>
          <a:prstGeom prst="rect">
            <a:avLst/>
          </a:prstGeom>
          <a:gradFill flip="none" rotWithShape="1">
            <a:gsLst>
              <a:gs pos="0">
                <a:srgbClr val="008770">
                  <a:tint val="66000"/>
                  <a:satMod val="160000"/>
                </a:srgbClr>
              </a:gs>
              <a:gs pos="50000">
                <a:srgbClr val="008770">
                  <a:tint val="44500"/>
                  <a:satMod val="160000"/>
                </a:srgbClr>
              </a:gs>
              <a:gs pos="100000">
                <a:srgbClr val="008770">
                  <a:tint val="23500"/>
                  <a:satMod val="160000"/>
                </a:srgbClr>
              </a:gs>
            </a:gsLst>
            <a:lin ang="13500000" scaled="1"/>
            <a:tileRect/>
          </a:gradFill>
          <a:ln>
            <a:solidFill>
              <a:srgbClr val="00877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dirty="0" smtClean="0">
                <a:solidFill>
                  <a:schemeClr val="tx1"/>
                </a:solidFill>
              </a:rPr>
              <a:t>MM Request </a:t>
            </a:r>
            <a:r>
              <a:rPr lang="en-GB" sz="1100" dirty="0">
                <a:solidFill>
                  <a:schemeClr val="tx1"/>
                </a:solidFill>
              </a:rPr>
              <a:t>data from DM relevant to the offer being promoted</a:t>
            </a:r>
          </a:p>
        </p:txBody>
      </p:sp>
      <p:sp>
        <p:nvSpPr>
          <p:cNvPr id="10" name="Arrow: Right 9">
            <a:extLst>
              <a:ext uri="{FF2B5EF4-FFF2-40B4-BE49-F238E27FC236}">
                <a16:creationId xmlns="" xmlns:a16="http://schemas.microsoft.com/office/drawing/2014/main" id="{F7697BA2-C7AD-4556-9755-1961ABE32CCB}"/>
              </a:ext>
            </a:extLst>
          </p:cNvPr>
          <p:cNvSpPr/>
          <p:nvPr/>
        </p:nvSpPr>
        <p:spPr>
          <a:xfrm>
            <a:off x="1385143" y="1448780"/>
            <a:ext cx="252000" cy="360040"/>
          </a:xfrm>
          <a:prstGeom prst="rightArrow">
            <a:avLst/>
          </a:prstGeom>
          <a:solidFill>
            <a:srgbClr val="E98300"/>
          </a:solidFill>
          <a:ln>
            <a:solidFill>
              <a:srgbClr val="E983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200"/>
          </a:p>
        </p:txBody>
      </p:sp>
      <p:sp>
        <p:nvSpPr>
          <p:cNvPr id="11" name="Arrow: Right 10">
            <a:extLst>
              <a:ext uri="{FF2B5EF4-FFF2-40B4-BE49-F238E27FC236}">
                <a16:creationId xmlns="" xmlns:a16="http://schemas.microsoft.com/office/drawing/2014/main" id="{B08168D8-971C-4924-8F18-A38E19944FC9}"/>
              </a:ext>
            </a:extLst>
          </p:cNvPr>
          <p:cNvSpPr/>
          <p:nvPr/>
        </p:nvSpPr>
        <p:spPr>
          <a:xfrm>
            <a:off x="2879215" y="1448780"/>
            <a:ext cx="252000" cy="360040"/>
          </a:xfrm>
          <a:prstGeom prst="rightArrow">
            <a:avLst/>
          </a:prstGeom>
          <a:solidFill>
            <a:srgbClr val="E98300"/>
          </a:solidFill>
          <a:ln>
            <a:solidFill>
              <a:srgbClr val="E983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200"/>
          </a:p>
        </p:txBody>
      </p:sp>
      <p:sp>
        <p:nvSpPr>
          <p:cNvPr id="12" name="Rectangle 11">
            <a:extLst>
              <a:ext uri="{FF2B5EF4-FFF2-40B4-BE49-F238E27FC236}">
                <a16:creationId xmlns="" xmlns:a16="http://schemas.microsoft.com/office/drawing/2014/main" id="{25E5490F-C833-488E-AA2A-47DD42F99CD4}"/>
              </a:ext>
            </a:extLst>
          </p:cNvPr>
          <p:cNvSpPr/>
          <p:nvPr/>
        </p:nvSpPr>
        <p:spPr>
          <a:xfrm>
            <a:off x="3211093" y="1161563"/>
            <a:ext cx="1080000" cy="1203672"/>
          </a:xfrm>
          <a:prstGeom prst="rect">
            <a:avLst/>
          </a:prstGeom>
          <a:gradFill flip="none" rotWithShape="1">
            <a:gsLst>
              <a:gs pos="0">
                <a:srgbClr val="008770">
                  <a:tint val="66000"/>
                  <a:satMod val="160000"/>
                </a:srgbClr>
              </a:gs>
              <a:gs pos="50000">
                <a:srgbClr val="008770">
                  <a:tint val="44500"/>
                  <a:satMod val="160000"/>
                </a:srgbClr>
              </a:gs>
              <a:gs pos="100000">
                <a:srgbClr val="008770">
                  <a:tint val="23500"/>
                  <a:satMod val="160000"/>
                </a:srgbClr>
              </a:gs>
            </a:gsLst>
            <a:lin ang="13500000" scaled="1"/>
            <a:tileRect/>
          </a:gradFill>
          <a:ln>
            <a:solidFill>
              <a:srgbClr val="00877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dirty="0">
                <a:solidFill>
                  <a:schemeClr val="tx1"/>
                </a:solidFill>
              </a:rPr>
              <a:t>DM to check data for permissions &amp; </a:t>
            </a:r>
            <a:r>
              <a:rPr lang="en-GB" sz="1100" dirty="0" smtClean="0">
                <a:solidFill>
                  <a:schemeClr val="tx1"/>
                </a:solidFill>
              </a:rPr>
              <a:t>duplicates</a:t>
            </a:r>
            <a:endParaRPr lang="en-GB" sz="1100" dirty="0">
              <a:solidFill>
                <a:schemeClr val="tx1"/>
              </a:solidFill>
            </a:endParaRPr>
          </a:p>
        </p:txBody>
      </p:sp>
      <p:sp>
        <p:nvSpPr>
          <p:cNvPr id="13" name="Arrow: Right 12">
            <a:extLst>
              <a:ext uri="{FF2B5EF4-FFF2-40B4-BE49-F238E27FC236}">
                <a16:creationId xmlns="" xmlns:a16="http://schemas.microsoft.com/office/drawing/2014/main" id="{281A8299-3F90-4871-AC81-40F05E7A3791}"/>
              </a:ext>
            </a:extLst>
          </p:cNvPr>
          <p:cNvSpPr/>
          <p:nvPr/>
        </p:nvSpPr>
        <p:spPr>
          <a:xfrm>
            <a:off x="4370971" y="1449188"/>
            <a:ext cx="252000" cy="360040"/>
          </a:xfrm>
          <a:prstGeom prst="rightArrow">
            <a:avLst/>
          </a:prstGeom>
          <a:solidFill>
            <a:srgbClr val="E98300"/>
          </a:solidFill>
          <a:ln>
            <a:solidFill>
              <a:srgbClr val="E983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200"/>
          </a:p>
        </p:txBody>
      </p:sp>
      <p:sp>
        <p:nvSpPr>
          <p:cNvPr id="15" name="Arrow: Right 14">
            <a:extLst>
              <a:ext uri="{FF2B5EF4-FFF2-40B4-BE49-F238E27FC236}">
                <a16:creationId xmlns="" xmlns:a16="http://schemas.microsoft.com/office/drawing/2014/main" id="{F5AF7196-F390-4D6B-A2C2-74D838AC3F88}"/>
              </a:ext>
            </a:extLst>
          </p:cNvPr>
          <p:cNvSpPr/>
          <p:nvPr/>
        </p:nvSpPr>
        <p:spPr>
          <a:xfrm>
            <a:off x="5863340" y="1412776"/>
            <a:ext cx="252000" cy="360040"/>
          </a:xfrm>
          <a:prstGeom prst="rightArrow">
            <a:avLst/>
          </a:prstGeom>
          <a:solidFill>
            <a:srgbClr val="E98300"/>
          </a:solidFill>
          <a:ln>
            <a:solidFill>
              <a:srgbClr val="E983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200"/>
          </a:p>
        </p:txBody>
      </p:sp>
      <p:sp>
        <p:nvSpPr>
          <p:cNvPr id="16" name="Rectangle 15">
            <a:extLst>
              <a:ext uri="{FF2B5EF4-FFF2-40B4-BE49-F238E27FC236}">
                <a16:creationId xmlns="" xmlns:a16="http://schemas.microsoft.com/office/drawing/2014/main" id="{9DD01EA1-BF1B-46E6-95AC-5BE7262F2F7A}"/>
              </a:ext>
            </a:extLst>
          </p:cNvPr>
          <p:cNvSpPr/>
          <p:nvPr/>
        </p:nvSpPr>
        <p:spPr>
          <a:xfrm>
            <a:off x="6194605" y="1177840"/>
            <a:ext cx="1080000" cy="1187393"/>
          </a:xfrm>
          <a:prstGeom prst="rect">
            <a:avLst/>
          </a:prstGeom>
          <a:gradFill flip="none" rotWithShape="1">
            <a:gsLst>
              <a:gs pos="0">
                <a:srgbClr val="008770">
                  <a:tint val="66000"/>
                  <a:satMod val="160000"/>
                </a:srgbClr>
              </a:gs>
              <a:gs pos="50000">
                <a:srgbClr val="008770">
                  <a:tint val="44500"/>
                  <a:satMod val="160000"/>
                </a:srgbClr>
              </a:gs>
              <a:gs pos="100000">
                <a:srgbClr val="008770">
                  <a:tint val="23500"/>
                  <a:satMod val="160000"/>
                </a:srgbClr>
              </a:gs>
            </a:gsLst>
            <a:lin ang="13500000" scaled="1"/>
            <a:tileRect/>
          </a:gradFill>
          <a:ln>
            <a:solidFill>
              <a:srgbClr val="00877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dirty="0">
                <a:solidFill>
                  <a:schemeClr val="tx1"/>
                </a:solidFill>
              </a:rPr>
              <a:t>MM email data to </a:t>
            </a:r>
            <a:r>
              <a:rPr lang="en-GB" sz="1100" dirty="0" smtClean="0">
                <a:solidFill>
                  <a:schemeClr val="tx1"/>
                </a:solidFill>
              </a:rPr>
              <a:t>VGF (Renaults Print and email fulfilment partner) </a:t>
            </a:r>
            <a:r>
              <a:rPr lang="en-GB" sz="1100" dirty="0">
                <a:solidFill>
                  <a:schemeClr val="tx1"/>
                </a:solidFill>
              </a:rPr>
              <a:t>for them to fulfil</a:t>
            </a:r>
          </a:p>
        </p:txBody>
      </p:sp>
      <p:sp>
        <p:nvSpPr>
          <p:cNvPr id="19" name="Arrow: Right 18">
            <a:extLst>
              <a:ext uri="{FF2B5EF4-FFF2-40B4-BE49-F238E27FC236}">
                <a16:creationId xmlns="" xmlns:a16="http://schemas.microsoft.com/office/drawing/2014/main" id="{FEC32F7C-0655-4C0A-9F48-298DEC7C1C61}"/>
              </a:ext>
            </a:extLst>
          </p:cNvPr>
          <p:cNvSpPr/>
          <p:nvPr/>
        </p:nvSpPr>
        <p:spPr>
          <a:xfrm rot="8420579">
            <a:off x="4311365" y="2396663"/>
            <a:ext cx="792080" cy="360040"/>
          </a:xfrm>
          <a:prstGeom prst="rightArrow">
            <a:avLst/>
          </a:prstGeom>
          <a:solidFill>
            <a:srgbClr val="E98300"/>
          </a:solidFill>
          <a:ln>
            <a:solidFill>
              <a:srgbClr val="E983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200"/>
          </a:p>
        </p:txBody>
      </p:sp>
      <p:sp>
        <p:nvSpPr>
          <p:cNvPr id="23" name="Rectangle 22">
            <a:extLst>
              <a:ext uri="{FF2B5EF4-FFF2-40B4-BE49-F238E27FC236}">
                <a16:creationId xmlns="" xmlns:a16="http://schemas.microsoft.com/office/drawing/2014/main" id="{B09F9BC5-DA3A-4D12-8BBC-3F615E8C4842}"/>
              </a:ext>
            </a:extLst>
          </p:cNvPr>
          <p:cNvSpPr/>
          <p:nvPr/>
        </p:nvSpPr>
        <p:spPr>
          <a:xfrm>
            <a:off x="3244970" y="2538928"/>
            <a:ext cx="1080000" cy="1313498"/>
          </a:xfrm>
          <a:prstGeom prst="rect">
            <a:avLst/>
          </a:prstGeom>
          <a:gradFill flip="none" rotWithShape="1">
            <a:gsLst>
              <a:gs pos="0">
                <a:srgbClr val="008770">
                  <a:tint val="66000"/>
                  <a:satMod val="160000"/>
                </a:srgbClr>
              </a:gs>
              <a:gs pos="50000">
                <a:srgbClr val="008770">
                  <a:tint val="44500"/>
                  <a:satMod val="160000"/>
                </a:srgbClr>
              </a:gs>
              <a:gs pos="100000">
                <a:srgbClr val="008770">
                  <a:tint val="23500"/>
                  <a:satMod val="160000"/>
                </a:srgbClr>
              </a:gs>
            </a:gsLst>
            <a:lin ang="13500000" scaled="1"/>
            <a:tileRect/>
          </a:gradFill>
          <a:ln>
            <a:solidFill>
              <a:srgbClr val="00877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dirty="0">
                <a:solidFill>
                  <a:schemeClr val="tx1"/>
                </a:solidFill>
              </a:rPr>
              <a:t>MM saves data into folder on PC marked data files from DM</a:t>
            </a:r>
          </a:p>
        </p:txBody>
      </p:sp>
      <p:sp>
        <p:nvSpPr>
          <p:cNvPr id="24" name="Rectangle 23">
            <a:extLst>
              <a:ext uri="{FF2B5EF4-FFF2-40B4-BE49-F238E27FC236}">
                <a16:creationId xmlns="" xmlns:a16="http://schemas.microsoft.com/office/drawing/2014/main" id="{BE171AB9-C5B1-4623-847E-B315BC729524}"/>
              </a:ext>
            </a:extLst>
          </p:cNvPr>
          <p:cNvSpPr/>
          <p:nvPr/>
        </p:nvSpPr>
        <p:spPr>
          <a:xfrm>
            <a:off x="7685135" y="1160747"/>
            <a:ext cx="1080000" cy="1204487"/>
          </a:xfrm>
          <a:prstGeom prst="rect">
            <a:avLst/>
          </a:prstGeom>
          <a:gradFill flip="none" rotWithShape="1">
            <a:gsLst>
              <a:gs pos="0">
                <a:srgbClr val="008770">
                  <a:tint val="66000"/>
                  <a:satMod val="160000"/>
                </a:srgbClr>
              </a:gs>
              <a:gs pos="50000">
                <a:srgbClr val="008770">
                  <a:tint val="44500"/>
                  <a:satMod val="160000"/>
                </a:srgbClr>
              </a:gs>
              <a:gs pos="100000">
                <a:srgbClr val="008770">
                  <a:tint val="23500"/>
                  <a:satMod val="160000"/>
                </a:srgbClr>
              </a:gs>
            </a:gsLst>
            <a:lin ang="13500000" scaled="1"/>
            <a:tileRect/>
          </a:gradFill>
          <a:ln>
            <a:solidFill>
              <a:srgbClr val="00877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dirty="0">
                <a:solidFill>
                  <a:schemeClr val="tx1"/>
                </a:solidFill>
              </a:rPr>
              <a:t>VGF receive data and cleanse against any Renault supplied data if any.</a:t>
            </a:r>
          </a:p>
        </p:txBody>
      </p:sp>
      <p:sp>
        <p:nvSpPr>
          <p:cNvPr id="41" name="Arrow: Right 40">
            <a:extLst>
              <a:ext uri="{FF2B5EF4-FFF2-40B4-BE49-F238E27FC236}">
                <a16:creationId xmlns="" xmlns:a16="http://schemas.microsoft.com/office/drawing/2014/main" id="{1A7198F9-B791-48CA-9B6A-258E48F59C73}"/>
              </a:ext>
            </a:extLst>
          </p:cNvPr>
          <p:cNvSpPr/>
          <p:nvPr/>
        </p:nvSpPr>
        <p:spPr>
          <a:xfrm>
            <a:off x="7353870" y="1443513"/>
            <a:ext cx="252000" cy="360040"/>
          </a:xfrm>
          <a:prstGeom prst="rightArrow">
            <a:avLst/>
          </a:prstGeom>
          <a:solidFill>
            <a:srgbClr val="E98300"/>
          </a:solidFill>
          <a:ln>
            <a:solidFill>
              <a:srgbClr val="E983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200"/>
          </a:p>
        </p:txBody>
      </p:sp>
      <p:sp>
        <p:nvSpPr>
          <p:cNvPr id="42" name="Arrow: Right 41">
            <a:extLst>
              <a:ext uri="{FF2B5EF4-FFF2-40B4-BE49-F238E27FC236}">
                <a16:creationId xmlns="" xmlns:a16="http://schemas.microsoft.com/office/drawing/2014/main" id="{9507442D-BBBC-4087-A56C-2DAC8792E712}"/>
              </a:ext>
            </a:extLst>
          </p:cNvPr>
          <p:cNvSpPr/>
          <p:nvPr/>
        </p:nvSpPr>
        <p:spPr>
          <a:xfrm>
            <a:off x="8844399" y="1412776"/>
            <a:ext cx="252000" cy="360040"/>
          </a:xfrm>
          <a:prstGeom prst="rightArrow">
            <a:avLst/>
          </a:prstGeom>
          <a:solidFill>
            <a:srgbClr val="E98300"/>
          </a:solidFill>
          <a:ln>
            <a:solidFill>
              <a:srgbClr val="E983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200"/>
          </a:p>
        </p:txBody>
      </p:sp>
      <p:sp>
        <p:nvSpPr>
          <p:cNvPr id="43" name="Rectangle 42">
            <a:extLst>
              <a:ext uri="{FF2B5EF4-FFF2-40B4-BE49-F238E27FC236}">
                <a16:creationId xmlns="" xmlns:a16="http://schemas.microsoft.com/office/drawing/2014/main" id="{3CD2432F-2313-49B4-91EF-82163626A7FC}"/>
              </a:ext>
            </a:extLst>
          </p:cNvPr>
          <p:cNvSpPr/>
          <p:nvPr/>
        </p:nvSpPr>
        <p:spPr>
          <a:xfrm>
            <a:off x="9175663" y="1177841"/>
            <a:ext cx="1080000" cy="1513724"/>
          </a:xfrm>
          <a:prstGeom prst="rect">
            <a:avLst/>
          </a:prstGeom>
          <a:gradFill flip="none" rotWithShape="1">
            <a:gsLst>
              <a:gs pos="0">
                <a:srgbClr val="008770">
                  <a:tint val="66000"/>
                  <a:satMod val="160000"/>
                </a:srgbClr>
              </a:gs>
              <a:gs pos="50000">
                <a:srgbClr val="008770">
                  <a:tint val="44500"/>
                  <a:satMod val="160000"/>
                </a:srgbClr>
              </a:gs>
              <a:gs pos="100000">
                <a:srgbClr val="008770">
                  <a:tint val="23500"/>
                  <a:satMod val="160000"/>
                </a:srgbClr>
              </a:gs>
            </a:gsLst>
            <a:lin ang="13500000" scaled="1"/>
            <a:tileRect/>
          </a:gradFill>
          <a:ln>
            <a:solidFill>
              <a:srgbClr val="00877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en-GB" sz="1100" dirty="0">
                <a:solidFill>
                  <a:schemeClr val="tx1"/>
                </a:solidFill>
              </a:rPr>
              <a:t>Data is transferred to secure, password protected, non-networked PC using a secure dedicated USB stick.</a:t>
            </a:r>
          </a:p>
        </p:txBody>
      </p:sp>
      <p:sp>
        <p:nvSpPr>
          <p:cNvPr id="44" name="Arrow: Right 43">
            <a:extLst>
              <a:ext uri="{FF2B5EF4-FFF2-40B4-BE49-F238E27FC236}">
                <a16:creationId xmlns="" xmlns:a16="http://schemas.microsoft.com/office/drawing/2014/main" id="{F6A7833B-B677-43D7-B697-BE097D0BA54A}"/>
              </a:ext>
            </a:extLst>
          </p:cNvPr>
          <p:cNvSpPr/>
          <p:nvPr/>
        </p:nvSpPr>
        <p:spPr>
          <a:xfrm>
            <a:off x="10334927" y="1443513"/>
            <a:ext cx="252000" cy="360040"/>
          </a:xfrm>
          <a:prstGeom prst="rightArrow">
            <a:avLst/>
          </a:prstGeom>
          <a:solidFill>
            <a:srgbClr val="E98300"/>
          </a:solidFill>
          <a:ln>
            <a:solidFill>
              <a:srgbClr val="E983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200"/>
          </a:p>
        </p:txBody>
      </p:sp>
      <p:sp>
        <p:nvSpPr>
          <p:cNvPr id="45" name="Rectangle 44">
            <a:extLst>
              <a:ext uri="{FF2B5EF4-FFF2-40B4-BE49-F238E27FC236}">
                <a16:creationId xmlns="" xmlns:a16="http://schemas.microsoft.com/office/drawing/2014/main" id="{1047264C-73C3-4F85-A2F9-7973F6535DF6}"/>
              </a:ext>
            </a:extLst>
          </p:cNvPr>
          <p:cNvSpPr/>
          <p:nvPr/>
        </p:nvSpPr>
        <p:spPr>
          <a:xfrm>
            <a:off x="10666191" y="1177841"/>
            <a:ext cx="1080000" cy="1248505"/>
          </a:xfrm>
          <a:prstGeom prst="rect">
            <a:avLst/>
          </a:prstGeom>
          <a:gradFill flip="none" rotWithShape="1">
            <a:gsLst>
              <a:gs pos="0">
                <a:srgbClr val="008770">
                  <a:tint val="66000"/>
                  <a:satMod val="160000"/>
                </a:srgbClr>
              </a:gs>
              <a:gs pos="50000">
                <a:srgbClr val="008770">
                  <a:tint val="44500"/>
                  <a:satMod val="160000"/>
                </a:srgbClr>
              </a:gs>
              <a:gs pos="100000">
                <a:srgbClr val="008770">
                  <a:tint val="23500"/>
                  <a:satMod val="160000"/>
                </a:srgbClr>
              </a:gs>
            </a:gsLst>
            <a:lin ang="13500000" scaled="1"/>
            <a:tileRect/>
          </a:gradFill>
          <a:ln>
            <a:solidFill>
              <a:srgbClr val="00877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dirty="0">
                <a:solidFill>
                  <a:schemeClr val="tx1"/>
                </a:solidFill>
              </a:rPr>
              <a:t>Data is then immediately deleted from USB stick</a:t>
            </a:r>
            <a:endParaRPr lang="en-GB" sz="1100" dirty="0">
              <a:solidFill>
                <a:schemeClr val="tx1"/>
              </a:solidFill>
            </a:endParaRPr>
          </a:p>
        </p:txBody>
      </p:sp>
      <p:sp>
        <p:nvSpPr>
          <p:cNvPr id="51" name="Rectangle 50">
            <a:extLst>
              <a:ext uri="{FF2B5EF4-FFF2-40B4-BE49-F238E27FC236}">
                <a16:creationId xmlns="" xmlns:a16="http://schemas.microsoft.com/office/drawing/2014/main" id="{F1D9809B-16B1-420C-8F91-6E27FD2F708C}"/>
              </a:ext>
            </a:extLst>
          </p:cNvPr>
          <p:cNvSpPr/>
          <p:nvPr/>
        </p:nvSpPr>
        <p:spPr>
          <a:xfrm>
            <a:off x="9153979" y="2956785"/>
            <a:ext cx="1306948" cy="1552336"/>
          </a:xfrm>
          <a:prstGeom prst="rect">
            <a:avLst/>
          </a:prstGeom>
          <a:gradFill flip="none" rotWithShape="1">
            <a:gsLst>
              <a:gs pos="0">
                <a:srgbClr val="008770">
                  <a:tint val="66000"/>
                  <a:satMod val="160000"/>
                </a:srgbClr>
              </a:gs>
              <a:gs pos="50000">
                <a:srgbClr val="008770">
                  <a:tint val="44500"/>
                  <a:satMod val="160000"/>
                </a:srgbClr>
              </a:gs>
              <a:gs pos="100000">
                <a:srgbClr val="008770">
                  <a:tint val="23500"/>
                  <a:satMod val="160000"/>
                </a:srgbClr>
              </a:gs>
            </a:gsLst>
            <a:lin ang="13500000" scaled="1"/>
            <a:tileRect/>
          </a:gradFill>
          <a:ln>
            <a:solidFill>
              <a:srgbClr val="00877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en-GB" sz="1100" dirty="0">
                <a:solidFill>
                  <a:schemeClr val="tx1"/>
                </a:solidFill>
              </a:rPr>
              <a:t>Immediately delete any data not relevant to the activity (i.e. if activity is an </a:t>
            </a:r>
            <a:r>
              <a:rPr lang="en-GB" sz="1100" dirty="0" err="1">
                <a:solidFill>
                  <a:schemeClr val="tx1"/>
                </a:solidFill>
              </a:rPr>
              <a:t>eDM</a:t>
            </a:r>
            <a:r>
              <a:rPr lang="en-GB" sz="1100" dirty="0">
                <a:solidFill>
                  <a:schemeClr val="tx1"/>
                </a:solidFill>
              </a:rPr>
              <a:t>, all postal data and telephone numbers will be deleted).</a:t>
            </a:r>
          </a:p>
        </p:txBody>
      </p:sp>
      <p:sp>
        <p:nvSpPr>
          <p:cNvPr id="52" name="Rectangle 51">
            <a:extLst>
              <a:ext uri="{FF2B5EF4-FFF2-40B4-BE49-F238E27FC236}">
                <a16:creationId xmlns="" xmlns:a16="http://schemas.microsoft.com/office/drawing/2014/main" id="{0689218B-3146-496E-9851-A0AC742AD194}"/>
              </a:ext>
            </a:extLst>
          </p:cNvPr>
          <p:cNvSpPr/>
          <p:nvPr/>
        </p:nvSpPr>
        <p:spPr>
          <a:xfrm>
            <a:off x="7649497" y="2869697"/>
            <a:ext cx="1080000" cy="1549468"/>
          </a:xfrm>
          <a:prstGeom prst="rect">
            <a:avLst/>
          </a:prstGeom>
          <a:gradFill flip="none" rotWithShape="1">
            <a:gsLst>
              <a:gs pos="0">
                <a:srgbClr val="008770">
                  <a:tint val="66000"/>
                  <a:satMod val="160000"/>
                </a:srgbClr>
              </a:gs>
              <a:gs pos="50000">
                <a:srgbClr val="008770">
                  <a:tint val="44500"/>
                  <a:satMod val="160000"/>
                </a:srgbClr>
              </a:gs>
              <a:gs pos="100000">
                <a:srgbClr val="008770">
                  <a:tint val="23500"/>
                  <a:satMod val="160000"/>
                </a:srgbClr>
              </a:gs>
            </a:gsLst>
            <a:lin ang="13500000" scaled="1"/>
            <a:tileRect/>
          </a:gradFill>
          <a:ln>
            <a:solidFill>
              <a:srgbClr val="00877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en-GB" sz="1100" dirty="0">
                <a:solidFill>
                  <a:schemeClr val="tx1"/>
                </a:solidFill>
              </a:rPr>
              <a:t>Data is then saved using dealer name, dealer code, job number and date.</a:t>
            </a:r>
          </a:p>
        </p:txBody>
      </p:sp>
      <p:sp>
        <p:nvSpPr>
          <p:cNvPr id="54" name="Arrow: Right 53">
            <a:extLst>
              <a:ext uri="{FF2B5EF4-FFF2-40B4-BE49-F238E27FC236}">
                <a16:creationId xmlns="" xmlns:a16="http://schemas.microsoft.com/office/drawing/2014/main" id="{C7ABC5D4-02D6-42CB-A171-0C9E7FF8B82E}"/>
              </a:ext>
            </a:extLst>
          </p:cNvPr>
          <p:cNvSpPr/>
          <p:nvPr/>
        </p:nvSpPr>
        <p:spPr>
          <a:xfrm rot="10800000">
            <a:off x="10477924" y="3674031"/>
            <a:ext cx="432048" cy="360040"/>
          </a:xfrm>
          <a:prstGeom prst="rightArrow">
            <a:avLst/>
          </a:prstGeom>
          <a:solidFill>
            <a:srgbClr val="E98300"/>
          </a:solidFill>
          <a:ln>
            <a:solidFill>
              <a:srgbClr val="E983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200"/>
          </a:p>
        </p:txBody>
      </p:sp>
      <p:sp>
        <p:nvSpPr>
          <p:cNvPr id="65" name="Arrow: Right 64">
            <a:extLst>
              <a:ext uri="{FF2B5EF4-FFF2-40B4-BE49-F238E27FC236}">
                <a16:creationId xmlns="" xmlns:a16="http://schemas.microsoft.com/office/drawing/2014/main" id="{2A820F3D-5F8B-4687-867B-47031D631A27}"/>
              </a:ext>
            </a:extLst>
          </p:cNvPr>
          <p:cNvSpPr/>
          <p:nvPr/>
        </p:nvSpPr>
        <p:spPr>
          <a:xfrm rot="5400000">
            <a:off x="10990167" y="2636912"/>
            <a:ext cx="432048" cy="360040"/>
          </a:xfrm>
          <a:prstGeom prst="rightArrow">
            <a:avLst/>
          </a:prstGeom>
          <a:solidFill>
            <a:srgbClr val="E98300"/>
          </a:solidFill>
          <a:ln>
            <a:solidFill>
              <a:srgbClr val="E983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200"/>
          </a:p>
        </p:txBody>
      </p:sp>
      <p:sp>
        <p:nvSpPr>
          <p:cNvPr id="66" name="Rectangle 65">
            <a:extLst>
              <a:ext uri="{FF2B5EF4-FFF2-40B4-BE49-F238E27FC236}">
                <a16:creationId xmlns="" xmlns:a16="http://schemas.microsoft.com/office/drawing/2014/main" id="{CCDB6B4E-CD92-4916-BFB2-62C28E3E04F8}"/>
              </a:ext>
            </a:extLst>
          </p:cNvPr>
          <p:cNvSpPr/>
          <p:nvPr/>
        </p:nvSpPr>
        <p:spPr>
          <a:xfrm>
            <a:off x="11026171" y="3161308"/>
            <a:ext cx="720020" cy="1257857"/>
          </a:xfrm>
          <a:prstGeom prst="rect">
            <a:avLst/>
          </a:prstGeom>
          <a:gradFill flip="none" rotWithShape="1">
            <a:gsLst>
              <a:gs pos="0">
                <a:srgbClr val="008770">
                  <a:tint val="66000"/>
                  <a:satMod val="160000"/>
                </a:srgbClr>
              </a:gs>
              <a:gs pos="50000">
                <a:srgbClr val="008770">
                  <a:tint val="44500"/>
                  <a:satMod val="160000"/>
                </a:srgbClr>
              </a:gs>
              <a:gs pos="100000">
                <a:srgbClr val="008770">
                  <a:tint val="23500"/>
                  <a:satMod val="160000"/>
                </a:srgbClr>
              </a:gs>
            </a:gsLst>
            <a:lin ang="13500000" scaled="1"/>
            <a:tileRect/>
          </a:gradFill>
          <a:ln>
            <a:solidFill>
              <a:srgbClr val="00877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en-GB" sz="1100" dirty="0">
                <a:solidFill>
                  <a:schemeClr val="tx1"/>
                </a:solidFill>
              </a:rPr>
              <a:t>Open data using supplied password.</a:t>
            </a:r>
          </a:p>
        </p:txBody>
      </p:sp>
      <p:sp>
        <p:nvSpPr>
          <p:cNvPr id="67" name="Arrow: Right 66">
            <a:extLst>
              <a:ext uri="{FF2B5EF4-FFF2-40B4-BE49-F238E27FC236}">
                <a16:creationId xmlns="" xmlns:a16="http://schemas.microsoft.com/office/drawing/2014/main" id="{E1152A5A-8976-421B-B11B-11DADB1180CC}"/>
              </a:ext>
            </a:extLst>
          </p:cNvPr>
          <p:cNvSpPr/>
          <p:nvPr/>
        </p:nvSpPr>
        <p:spPr>
          <a:xfrm rot="5400000">
            <a:off x="538291" y="4785246"/>
            <a:ext cx="427895" cy="360040"/>
          </a:xfrm>
          <a:prstGeom prst="rightArrow">
            <a:avLst/>
          </a:prstGeom>
          <a:solidFill>
            <a:srgbClr val="E98300"/>
          </a:solidFill>
          <a:ln>
            <a:solidFill>
              <a:srgbClr val="E983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200"/>
          </a:p>
        </p:txBody>
      </p:sp>
      <p:sp>
        <p:nvSpPr>
          <p:cNvPr id="27" name="Rectangle 26">
            <a:extLst>
              <a:ext uri="{FF2B5EF4-FFF2-40B4-BE49-F238E27FC236}">
                <a16:creationId xmlns="" xmlns:a16="http://schemas.microsoft.com/office/drawing/2014/main" id="{13F493B2-9E62-4A9A-9A49-EA2D78D3DEBE}"/>
              </a:ext>
            </a:extLst>
          </p:cNvPr>
          <p:cNvSpPr/>
          <p:nvPr/>
        </p:nvSpPr>
        <p:spPr>
          <a:xfrm>
            <a:off x="1700949" y="2556227"/>
            <a:ext cx="1080000" cy="1313498"/>
          </a:xfrm>
          <a:prstGeom prst="rect">
            <a:avLst/>
          </a:prstGeom>
          <a:gradFill flip="none" rotWithShape="1">
            <a:gsLst>
              <a:gs pos="0">
                <a:srgbClr val="008770">
                  <a:tint val="66000"/>
                  <a:satMod val="160000"/>
                </a:srgbClr>
              </a:gs>
              <a:gs pos="50000">
                <a:srgbClr val="008770">
                  <a:tint val="44500"/>
                  <a:satMod val="160000"/>
                </a:srgbClr>
              </a:gs>
              <a:gs pos="100000">
                <a:srgbClr val="008770">
                  <a:tint val="23500"/>
                  <a:satMod val="160000"/>
                </a:srgbClr>
              </a:gs>
            </a:gsLst>
            <a:lin ang="13500000" scaled="1"/>
            <a:tileRect/>
          </a:gradFill>
          <a:ln>
            <a:solidFill>
              <a:srgbClr val="00877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dirty="0">
                <a:solidFill>
                  <a:schemeClr val="tx1"/>
                </a:solidFill>
              </a:rPr>
              <a:t>MM deletes all data files 6 months after they were collected.</a:t>
            </a:r>
          </a:p>
        </p:txBody>
      </p:sp>
      <p:sp>
        <p:nvSpPr>
          <p:cNvPr id="28" name="Arrow: Right 53">
            <a:extLst>
              <a:ext uri="{FF2B5EF4-FFF2-40B4-BE49-F238E27FC236}">
                <a16:creationId xmlns="" xmlns:a16="http://schemas.microsoft.com/office/drawing/2014/main" id="{C7ABC5D4-02D6-42CB-A171-0C9E7FF8B82E}"/>
              </a:ext>
            </a:extLst>
          </p:cNvPr>
          <p:cNvSpPr/>
          <p:nvPr/>
        </p:nvSpPr>
        <p:spPr>
          <a:xfrm rot="10800000">
            <a:off x="2757366" y="3032956"/>
            <a:ext cx="432048" cy="360040"/>
          </a:xfrm>
          <a:prstGeom prst="rightArrow">
            <a:avLst/>
          </a:prstGeom>
          <a:solidFill>
            <a:srgbClr val="E98300"/>
          </a:solidFill>
          <a:ln>
            <a:solidFill>
              <a:srgbClr val="E983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200"/>
          </a:p>
        </p:txBody>
      </p:sp>
      <p:sp>
        <p:nvSpPr>
          <p:cNvPr id="29" name="Rectangle 28">
            <a:extLst>
              <a:ext uri="{FF2B5EF4-FFF2-40B4-BE49-F238E27FC236}">
                <a16:creationId xmlns="" xmlns:a16="http://schemas.microsoft.com/office/drawing/2014/main" id="{0689218B-3146-496E-9851-A0AC742AD194}"/>
              </a:ext>
            </a:extLst>
          </p:cNvPr>
          <p:cNvSpPr/>
          <p:nvPr/>
        </p:nvSpPr>
        <p:spPr>
          <a:xfrm>
            <a:off x="4942075" y="5209318"/>
            <a:ext cx="1752898" cy="1549468"/>
          </a:xfrm>
          <a:prstGeom prst="rect">
            <a:avLst/>
          </a:prstGeom>
          <a:gradFill flip="none" rotWithShape="1">
            <a:gsLst>
              <a:gs pos="0">
                <a:srgbClr val="008770">
                  <a:tint val="66000"/>
                  <a:satMod val="160000"/>
                </a:srgbClr>
              </a:gs>
              <a:gs pos="50000">
                <a:srgbClr val="008770">
                  <a:tint val="44500"/>
                  <a:satMod val="160000"/>
                </a:srgbClr>
              </a:gs>
              <a:gs pos="100000">
                <a:srgbClr val="008770">
                  <a:tint val="23500"/>
                  <a:satMod val="160000"/>
                </a:srgbClr>
              </a:gs>
            </a:gsLst>
            <a:lin ang="13500000" scaled="1"/>
            <a:tileRect/>
          </a:gradFill>
          <a:ln>
            <a:solidFill>
              <a:srgbClr val="00877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en-GB" sz="1100" dirty="0">
                <a:solidFill>
                  <a:schemeClr val="tx1"/>
                </a:solidFill>
              </a:rPr>
              <a:t>For </a:t>
            </a:r>
            <a:r>
              <a:rPr lang="en-GB" sz="1100" dirty="0" err="1">
                <a:solidFill>
                  <a:schemeClr val="tx1"/>
                </a:solidFill>
              </a:rPr>
              <a:t>eDM</a:t>
            </a:r>
            <a:r>
              <a:rPr lang="en-GB" sz="1100" dirty="0">
                <a:solidFill>
                  <a:schemeClr val="tx1"/>
                </a:solidFill>
              </a:rPr>
              <a:t> activities the data is held for 6 weeks before deletion. (</a:t>
            </a:r>
            <a:r>
              <a:rPr lang="en-GB" sz="1100" dirty="0" err="1">
                <a:solidFill>
                  <a:schemeClr val="tx1"/>
                </a:solidFill>
              </a:rPr>
              <a:t>eDM</a:t>
            </a:r>
            <a:r>
              <a:rPr lang="en-GB" sz="1100" dirty="0">
                <a:solidFill>
                  <a:schemeClr val="tx1"/>
                </a:solidFill>
              </a:rPr>
              <a:t> data is held for longer as we offer live tracking of read/click results for each activity).</a:t>
            </a:r>
          </a:p>
        </p:txBody>
      </p:sp>
      <p:sp>
        <p:nvSpPr>
          <p:cNvPr id="30" name="Rectangle 29">
            <a:extLst>
              <a:ext uri="{FF2B5EF4-FFF2-40B4-BE49-F238E27FC236}">
                <a16:creationId xmlns="" xmlns:a16="http://schemas.microsoft.com/office/drawing/2014/main" id="{0689218B-3146-496E-9851-A0AC742AD194}"/>
              </a:ext>
            </a:extLst>
          </p:cNvPr>
          <p:cNvSpPr/>
          <p:nvPr/>
        </p:nvSpPr>
        <p:spPr>
          <a:xfrm>
            <a:off x="7353870" y="5232138"/>
            <a:ext cx="1080000" cy="1549468"/>
          </a:xfrm>
          <a:prstGeom prst="rect">
            <a:avLst/>
          </a:prstGeom>
          <a:gradFill flip="none" rotWithShape="1">
            <a:gsLst>
              <a:gs pos="0">
                <a:srgbClr val="008770">
                  <a:tint val="66000"/>
                  <a:satMod val="160000"/>
                </a:srgbClr>
              </a:gs>
              <a:gs pos="50000">
                <a:srgbClr val="008770">
                  <a:tint val="44500"/>
                  <a:satMod val="160000"/>
                </a:srgbClr>
              </a:gs>
              <a:gs pos="100000">
                <a:srgbClr val="008770">
                  <a:tint val="23500"/>
                  <a:satMod val="160000"/>
                </a:srgbClr>
              </a:gs>
            </a:gsLst>
            <a:lin ang="13500000" scaled="1"/>
            <a:tileRect/>
          </a:gradFill>
          <a:ln>
            <a:solidFill>
              <a:srgbClr val="00877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en-GB" sz="1100" dirty="0">
                <a:solidFill>
                  <a:schemeClr val="tx1"/>
                </a:solidFill>
              </a:rPr>
              <a:t>Dedicated servers are located in the UK, servers run on Linux and use MySQL databases.  </a:t>
            </a:r>
          </a:p>
        </p:txBody>
      </p:sp>
      <p:sp>
        <p:nvSpPr>
          <p:cNvPr id="31" name="Rectangle 30">
            <a:extLst>
              <a:ext uri="{FF2B5EF4-FFF2-40B4-BE49-F238E27FC236}">
                <a16:creationId xmlns="" xmlns:a16="http://schemas.microsoft.com/office/drawing/2014/main" id="{0689218B-3146-496E-9851-A0AC742AD194}"/>
              </a:ext>
            </a:extLst>
          </p:cNvPr>
          <p:cNvSpPr/>
          <p:nvPr/>
        </p:nvSpPr>
        <p:spPr>
          <a:xfrm>
            <a:off x="119336" y="4094409"/>
            <a:ext cx="3665634" cy="649513"/>
          </a:xfrm>
          <a:prstGeom prst="rect">
            <a:avLst/>
          </a:prstGeom>
          <a:gradFill flip="none" rotWithShape="1">
            <a:gsLst>
              <a:gs pos="0">
                <a:srgbClr val="008770">
                  <a:tint val="66000"/>
                  <a:satMod val="160000"/>
                </a:srgbClr>
              </a:gs>
              <a:gs pos="50000">
                <a:srgbClr val="008770">
                  <a:tint val="44500"/>
                  <a:satMod val="160000"/>
                </a:srgbClr>
              </a:gs>
              <a:gs pos="100000">
                <a:srgbClr val="008770">
                  <a:tint val="23500"/>
                  <a:satMod val="160000"/>
                </a:srgbClr>
              </a:gs>
            </a:gsLst>
            <a:lin ang="13500000" scaled="1"/>
            <a:tileRect/>
          </a:gradFill>
          <a:ln>
            <a:solidFill>
              <a:srgbClr val="00877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en-GB" sz="1100" dirty="0">
                <a:solidFill>
                  <a:schemeClr val="tx1"/>
                </a:solidFill>
              </a:rPr>
              <a:t>Dependant on client brief, we will process and </a:t>
            </a:r>
            <a:r>
              <a:rPr lang="en-GB" sz="1100" dirty="0" err="1">
                <a:solidFill>
                  <a:schemeClr val="tx1"/>
                </a:solidFill>
              </a:rPr>
              <a:t>dedupe</a:t>
            </a:r>
            <a:r>
              <a:rPr lang="en-GB" sz="1100" dirty="0">
                <a:solidFill>
                  <a:schemeClr val="tx1"/>
                </a:solidFill>
              </a:rPr>
              <a:t> the data as required.</a:t>
            </a:r>
          </a:p>
        </p:txBody>
      </p:sp>
      <p:sp>
        <p:nvSpPr>
          <p:cNvPr id="32" name="Rectangle 31">
            <a:extLst>
              <a:ext uri="{FF2B5EF4-FFF2-40B4-BE49-F238E27FC236}">
                <a16:creationId xmlns="" xmlns:a16="http://schemas.microsoft.com/office/drawing/2014/main" id="{0689218B-3146-496E-9851-A0AC742AD194}"/>
              </a:ext>
            </a:extLst>
          </p:cNvPr>
          <p:cNvSpPr/>
          <p:nvPr/>
        </p:nvSpPr>
        <p:spPr>
          <a:xfrm>
            <a:off x="6115340" y="2556227"/>
            <a:ext cx="1159266" cy="2409039"/>
          </a:xfrm>
          <a:prstGeom prst="rect">
            <a:avLst/>
          </a:prstGeom>
          <a:gradFill flip="none" rotWithShape="1">
            <a:gsLst>
              <a:gs pos="0">
                <a:srgbClr val="008770">
                  <a:tint val="66000"/>
                  <a:satMod val="160000"/>
                </a:srgbClr>
              </a:gs>
              <a:gs pos="50000">
                <a:srgbClr val="008770">
                  <a:tint val="44500"/>
                  <a:satMod val="160000"/>
                </a:srgbClr>
              </a:gs>
              <a:gs pos="100000">
                <a:srgbClr val="008770">
                  <a:tint val="23500"/>
                  <a:satMod val="160000"/>
                </a:srgbClr>
              </a:gs>
            </a:gsLst>
            <a:lin ang="13500000" scaled="1"/>
            <a:tileRect/>
          </a:gradFill>
          <a:ln>
            <a:solidFill>
              <a:srgbClr val="00877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en-GB" sz="1100" dirty="0">
                <a:solidFill>
                  <a:schemeClr val="tx1"/>
                </a:solidFill>
              </a:rPr>
              <a:t>The data is manually checked to ensure compatibility (i.e. no company names in contact name columns, private addresses have house names/numbers to ensure delivery).</a:t>
            </a:r>
          </a:p>
        </p:txBody>
      </p:sp>
      <p:sp>
        <p:nvSpPr>
          <p:cNvPr id="33" name="Rectangle 32">
            <a:extLst>
              <a:ext uri="{FF2B5EF4-FFF2-40B4-BE49-F238E27FC236}">
                <a16:creationId xmlns="" xmlns:a16="http://schemas.microsoft.com/office/drawing/2014/main" id="{0689218B-3146-496E-9851-A0AC742AD194}"/>
              </a:ext>
            </a:extLst>
          </p:cNvPr>
          <p:cNvSpPr/>
          <p:nvPr/>
        </p:nvSpPr>
        <p:spPr>
          <a:xfrm>
            <a:off x="133819" y="5179214"/>
            <a:ext cx="1080000" cy="1549468"/>
          </a:xfrm>
          <a:prstGeom prst="rect">
            <a:avLst/>
          </a:prstGeom>
          <a:gradFill flip="none" rotWithShape="1">
            <a:gsLst>
              <a:gs pos="0">
                <a:srgbClr val="008770">
                  <a:tint val="66000"/>
                  <a:satMod val="160000"/>
                </a:srgbClr>
              </a:gs>
              <a:gs pos="50000">
                <a:srgbClr val="008770">
                  <a:tint val="44500"/>
                  <a:satMod val="160000"/>
                </a:srgbClr>
              </a:gs>
              <a:gs pos="100000">
                <a:srgbClr val="008770">
                  <a:tint val="23500"/>
                  <a:satMod val="160000"/>
                </a:srgbClr>
              </a:gs>
            </a:gsLst>
            <a:lin ang="13500000" scaled="1"/>
            <a:tileRect/>
          </a:gradFill>
          <a:ln>
            <a:solidFill>
              <a:srgbClr val="00877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en-GB" sz="1100" dirty="0">
                <a:solidFill>
                  <a:schemeClr val="tx1"/>
                </a:solidFill>
              </a:rPr>
              <a:t>All </a:t>
            </a:r>
            <a:r>
              <a:rPr lang="en-GB" sz="1100" dirty="0" err="1">
                <a:solidFill>
                  <a:schemeClr val="tx1"/>
                </a:solidFill>
              </a:rPr>
              <a:t>eDM</a:t>
            </a:r>
            <a:r>
              <a:rPr lang="en-GB" sz="1100" dirty="0">
                <a:solidFill>
                  <a:schemeClr val="tx1"/>
                </a:solidFill>
              </a:rPr>
              <a:t> data is </a:t>
            </a:r>
            <a:r>
              <a:rPr lang="en-GB" sz="1100" dirty="0" err="1">
                <a:solidFill>
                  <a:schemeClr val="tx1"/>
                </a:solidFill>
              </a:rPr>
              <a:t>deduped</a:t>
            </a:r>
            <a:r>
              <a:rPr lang="en-GB" sz="1100" dirty="0">
                <a:solidFill>
                  <a:schemeClr val="tx1"/>
                </a:solidFill>
              </a:rPr>
              <a:t> against the system unsubscribe list which is updated before each new activity. </a:t>
            </a:r>
          </a:p>
        </p:txBody>
      </p:sp>
      <p:sp>
        <p:nvSpPr>
          <p:cNvPr id="34" name="Rectangle 33">
            <a:extLst>
              <a:ext uri="{FF2B5EF4-FFF2-40B4-BE49-F238E27FC236}">
                <a16:creationId xmlns="" xmlns:a16="http://schemas.microsoft.com/office/drawing/2014/main" id="{0689218B-3146-496E-9851-A0AC742AD194}"/>
              </a:ext>
            </a:extLst>
          </p:cNvPr>
          <p:cNvSpPr/>
          <p:nvPr/>
        </p:nvSpPr>
        <p:spPr>
          <a:xfrm>
            <a:off x="1700949" y="5168482"/>
            <a:ext cx="1080000" cy="1549468"/>
          </a:xfrm>
          <a:prstGeom prst="rect">
            <a:avLst/>
          </a:prstGeom>
          <a:gradFill flip="none" rotWithShape="1">
            <a:gsLst>
              <a:gs pos="0">
                <a:srgbClr val="008770">
                  <a:tint val="66000"/>
                  <a:satMod val="160000"/>
                </a:srgbClr>
              </a:gs>
              <a:gs pos="50000">
                <a:srgbClr val="008770">
                  <a:tint val="44500"/>
                  <a:satMod val="160000"/>
                </a:srgbClr>
              </a:gs>
              <a:gs pos="100000">
                <a:srgbClr val="008770">
                  <a:tint val="23500"/>
                  <a:satMod val="160000"/>
                </a:srgbClr>
              </a:gs>
            </a:gsLst>
            <a:lin ang="13500000" scaled="1"/>
            <a:tileRect/>
          </a:gradFill>
          <a:ln>
            <a:solidFill>
              <a:srgbClr val="00877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en-GB" sz="1100" dirty="0">
                <a:solidFill>
                  <a:schemeClr val="tx1"/>
                </a:solidFill>
              </a:rPr>
              <a:t>Any request to unsubscribe is </a:t>
            </a:r>
            <a:r>
              <a:rPr lang="en-GB" sz="1100" dirty="0" err="1">
                <a:solidFill>
                  <a:schemeClr val="tx1"/>
                </a:solidFill>
              </a:rPr>
              <a:t>actioned</a:t>
            </a:r>
            <a:r>
              <a:rPr lang="en-GB" sz="1100" dirty="0">
                <a:solidFill>
                  <a:schemeClr val="tx1"/>
                </a:solidFill>
              </a:rPr>
              <a:t> immediately and the email record can then not be resent from the system.</a:t>
            </a:r>
          </a:p>
        </p:txBody>
      </p:sp>
      <p:sp>
        <p:nvSpPr>
          <p:cNvPr id="35" name="Rectangle 34">
            <a:extLst>
              <a:ext uri="{FF2B5EF4-FFF2-40B4-BE49-F238E27FC236}">
                <a16:creationId xmlns="" xmlns:a16="http://schemas.microsoft.com/office/drawing/2014/main" id="{0689218B-3146-496E-9851-A0AC742AD194}"/>
              </a:ext>
            </a:extLst>
          </p:cNvPr>
          <p:cNvSpPr/>
          <p:nvPr/>
        </p:nvSpPr>
        <p:spPr>
          <a:xfrm>
            <a:off x="3290971" y="5168482"/>
            <a:ext cx="1080000" cy="1549468"/>
          </a:xfrm>
          <a:prstGeom prst="rect">
            <a:avLst/>
          </a:prstGeom>
          <a:gradFill flip="none" rotWithShape="1">
            <a:gsLst>
              <a:gs pos="0">
                <a:srgbClr val="008770">
                  <a:tint val="66000"/>
                  <a:satMod val="160000"/>
                </a:srgbClr>
              </a:gs>
              <a:gs pos="50000">
                <a:srgbClr val="008770">
                  <a:tint val="44500"/>
                  <a:satMod val="160000"/>
                </a:srgbClr>
              </a:gs>
              <a:gs pos="100000">
                <a:srgbClr val="008770">
                  <a:tint val="23500"/>
                  <a:satMod val="160000"/>
                </a:srgbClr>
              </a:gs>
            </a:gsLst>
            <a:lin ang="13500000" scaled="1"/>
            <a:tileRect/>
          </a:gradFill>
          <a:ln>
            <a:solidFill>
              <a:srgbClr val="00877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en-GB" sz="1100" dirty="0">
                <a:solidFill>
                  <a:schemeClr val="tx1"/>
                </a:solidFill>
              </a:rPr>
              <a:t>For mailing activities, data is held until item is mailed, then deleted. </a:t>
            </a:r>
          </a:p>
        </p:txBody>
      </p:sp>
      <p:sp>
        <p:nvSpPr>
          <p:cNvPr id="36" name="Rectangle 35">
            <a:extLst>
              <a:ext uri="{FF2B5EF4-FFF2-40B4-BE49-F238E27FC236}">
                <a16:creationId xmlns="" xmlns:a16="http://schemas.microsoft.com/office/drawing/2014/main" id="{0689218B-3146-496E-9851-A0AC742AD194}"/>
              </a:ext>
            </a:extLst>
          </p:cNvPr>
          <p:cNvSpPr/>
          <p:nvPr/>
        </p:nvSpPr>
        <p:spPr>
          <a:xfrm>
            <a:off x="4622971" y="3133749"/>
            <a:ext cx="1080000" cy="1549468"/>
          </a:xfrm>
          <a:prstGeom prst="rect">
            <a:avLst/>
          </a:prstGeom>
          <a:gradFill flip="none" rotWithShape="1">
            <a:gsLst>
              <a:gs pos="0">
                <a:srgbClr val="008770">
                  <a:tint val="66000"/>
                  <a:satMod val="160000"/>
                </a:srgbClr>
              </a:gs>
              <a:gs pos="50000">
                <a:srgbClr val="008770">
                  <a:tint val="44500"/>
                  <a:satMod val="160000"/>
                </a:srgbClr>
              </a:gs>
              <a:gs pos="100000">
                <a:srgbClr val="008770">
                  <a:tint val="23500"/>
                  <a:satMod val="160000"/>
                </a:srgbClr>
              </a:gs>
            </a:gsLst>
            <a:lin ang="13500000" scaled="1"/>
            <a:tileRect/>
          </a:gradFill>
          <a:ln>
            <a:solidFill>
              <a:srgbClr val="00877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en-GB" sz="1100" dirty="0">
                <a:solidFill>
                  <a:schemeClr val="tx1"/>
                </a:solidFill>
              </a:rPr>
              <a:t>If the data is for a DM activity, it is also manually checked to ensure address validity to increase chance of delivery.</a:t>
            </a:r>
          </a:p>
        </p:txBody>
      </p:sp>
      <p:sp>
        <p:nvSpPr>
          <p:cNvPr id="37" name="Arrow: Right 18">
            <a:extLst>
              <a:ext uri="{FF2B5EF4-FFF2-40B4-BE49-F238E27FC236}">
                <a16:creationId xmlns="" xmlns:a16="http://schemas.microsoft.com/office/drawing/2014/main" id="{FEC32F7C-0655-4C0A-9F48-298DEC7C1C61}"/>
              </a:ext>
            </a:extLst>
          </p:cNvPr>
          <p:cNvSpPr/>
          <p:nvPr/>
        </p:nvSpPr>
        <p:spPr>
          <a:xfrm rot="9944987">
            <a:off x="3853588" y="4162096"/>
            <a:ext cx="728576" cy="360040"/>
          </a:xfrm>
          <a:prstGeom prst="rightArrow">
            <a:avLst/>
          </a:prstGeom>
          <a:solidFill>
            <a:srgbClr val="E98300"/>
          </a:solidFill>
          <a:ln>
            <a:solidFill>
              <a:srgbClr val="E983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200"/>
          </a:p>
        </p:txBody>
      </p:sp>
      <p:sp>
        <p:nvSpPr>
          <p:cNvPr id="38" name="Rectangle 37">
            <a:extLst>
              <a:ext uri="{FF2B5EF4-FFF2-40B4-BE49-F238E27FC236}">
                <a16:creationId xmlns="" xmlns:a16="http://schemas.microsoft.com/office/drawing/2014/main" id="{0689218B-3146-496E-9851-A0AC742AD194}"/>
              </a:ext>
            </a:extLst>
          </p:cNvPr>
          <p:cNvSpPr/>
          <p:nvPr/>
        </p:nvSpPr>
        <p:spPr>
          <a:xfrm>
            <a:off x="8922592" y="5209318"/>
            <a:ext cx="1080000" cy="1549468"/>
          </a:xfrm>
          <a:prstGeom prst="rect">
            <a:avLst/>
          </a:prstGeom>
          <a:gradFill flip="none" rotWithShape="1">
            <a:gsLst>
              <a:gs pos="0">
                <a:srgbClr val="008770">
                  <a:tint val="66000"/>
                  <a:satMod val="160000"/>
                </a:srgbClr>
              </a:gs>
              <a:gs pos="50000">
                <a:srgbClr val="008770">
                  <a:tint val="44500"/>
                  <a:satMod val="160000"/>
                </a:srgbClr>
              </a:gs>
              <a:gs pos="100000">
                <a:srgbClr val="008770">
                  <a:tint val="23500"/>
                  <a:satMod val="160000"/>
                </a:srgbClr>
              </a:gs>
            </a:gsLst>
            <a:lin ang="13500000" scaled="1"/>
            <a:tileRect/>
          </a:gradFill>
          <a:ln>
            <a:solidFill>
              <a:srgbClr val="00877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en-GB" sz="1100" dirty="0">
                <a:solidFill>
                  <a:schemeClr val="tx1"/>
                </a:solidFill>
              </a:rPr>
              <a:t>Datacentre is ISO 27001 and 9001 accredited.</a:t>
            </a:r>
          </a:p>
        </p:txBody>
      </p:sp>
      <p:sp>
        <p:nvSpPr>
          <p:cNvPr id="39" name="Rectangle 38">
            <a:extLst>
              <a:ext uri="{FF2B5EF4-FFF2-40B4-BE49-F238E27FC236}">
                <a16:creationId xmlns="" xmlns:a16="http://schemas.microsoft.com/office/drawing/2014/main" id="{0689218B-3146-496E-9851-A0AC742AD194}"/>
              </a:ext>
            </a:extLst>
          </p:cNvPr>
          <p:cNvSpPr/>
          <p:nvPr/>
        </p:nvSpPr>
        <p:spPr>
          <a:xfrm>
            <a:off x="10477924" y="5080340"/>
            <a:ext cx="1080000" cy="1549468"/>
          </a:xfrm>
          <a:prstGeom prst="rect">
            <a:avLst/>
          </a:prstGeom>
          <a:gradFill flip="none" rotWithShape="1">
            <a:gsLst>
              <a:gs pos="0">
                <a:srgbClr val="008770">
                  <a:tint val="66000"/>
                  <a:satMod val="160000"/>
                </a:srgbClr>
              </a:gs>
              <a:gs pos="50000">
                <a:srgbClr val="008770">
                  <a:tint val="44500"/>
                  <a:satMod val="160000"/>
                </a:srgbClr>
              </a:gs>
              <a:gs pos="100000">
                <a:srgbClr val="008770">
                  <a:tint val="23500"/>
                  <a:satMod val="160000"/>
                </a:srgbClr>
              </a:gs>
            </a:gsLst>
            <a:lin ang="13500000" scaled="1"/>
            <a:tileRect/>
          </a:gradFill>
          <a:ln>
            <a:solidFill>
              <a:srgbClr val="00877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en-GB" sz="1100" dirty="0">
                <a:solidFill>
                  <a:schemeClr val="tx1"/>
                </a:solidFill>
              </a:rPr>
              <a:t>Personal data is received and used ONLY for the activity for which it is supplied and is NEVER passed to any third party.</a:t>
            </a:r>
          </a:p>
        </p:txBody>
      </p:sp>
      <p:sp>
        <p:nvSpPr>
          <p:cNvPr id="47" name="Arrow: Right 53">
            <a:extLst>
              <a:ext uri="{FF2B5EF4-FFF2-40B4-BE49-F238E27FC236}">
                <a16:creationId xmlns="" xmlns:a16="http://schemas.microsoft.com/office/drawing/2014/main" id="{C7ABC5D4-02D6-42CB-A171-0C9E7FF8B82E}"/>
              </a:ext>
            </a:extLst>
          </p:cNvPr>
          <p:cNvSpPr/>
          <p:nvPr/>
        </p:nvSpPr>
        <p:spPr>
          <a:xfrm rot="10800000">
            <a:off x="8765135" y="3580726"/>
            <a:ext cx="331264" cy="360040"/>
          </a:xfrm>
          <a:prstGeom prst="rightArrow">
            <a:avLst/>
          </a:prstGeom>
          <a:solidFill>
            <a:srgbClr val="E98300"/>
          </a:solidFill>
          <a:ln>
            <a:solidFill>
              <a:srgbClr val="E983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200"/>
          </a:p>
        </p:txBody>
      </p:sp>
      <p:sp>
        <p:nvSpPr>
          <p:cNvPr id="48" name="Arrow: Right 53">
            <a:extLst>
              <a:ext uri="{FF2B5EF4-FFF2-40B4-BE49-F238E27FC236}">
                <a16:creationId xmlns="" xmlns:a16="http://schemas.microsoft.com/office/drawing/2014/main" id="{C7ABC5D4-02D6-42CB-A171-0C9E7FF8B82E}"/>
              </a:ext>
            </a:extLst>
          </p:cNvPr>
          <p:cNvSpPr/>
          <p:nvPr/>
        </p:nvSpPr>
        <p:spPr>
          <a:xfrm rot="10800000">
            <a:off x="5725265" y="3580726"/>
            <a:ext cx="331264" cy="360040"/>
          </a:xfrm>
          <a:prstGeom prst="rightArrow">
            <a:avLst/>
          </a:prstGeom>
          <a:solidFill>
            <a:srgbClr val="E98300"/>
          </a:solidFill>
          <a:ln>
            <a:solidFill>
              <a:srgbClr val="E983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200"/>
          </a:p>
        </p:txBody>
      </p:sp>
      <p:sp>
        <p:nvSpPr>
          <p:cNvPr id="49" name="Arrow: Right 53">
            <a:extLst>
              <a:ext uri="{FF2B5EF4-FFF2-40B4-BE49-F238E27FC236}">
                <a16:creationId xmlns="" xmlns:a16="http://schemas.microsoft.com/office/drawing/2014/main" id="{C7ABC5D4-02D6-42CB-A171-0C9E7FF8B82E}"/>
              </a:ext>
            </a:extLst>
          </p:cNvPr>
          <p:cNvSpPr/>
          <p:nvPr/>
        </p:nvSpPr>
        <p:spPr>
          <a:xfrm rot="10800000">
            <a:off x="7274605" y="3580726"/>
            <a:ext cx="331264" cy="360040"/>
          </a:xfrm>
          <a:prstGeom prst="rightArrow">
            <a:avLst/>
          </a:prstGeom>
          <a:solidFill>
            <a:srgbClr val="E98300"/>
          </a:solidFill>
          <a:ln>
            <a:solidFill>
              <a:srgbClr val="E983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200"/>
          </a:p>
        </p:txBody>
      </p:sp>
      <p:sp>
        <p:nvSpPr>
          <p:cNvPr id="50" name="Arrow: Right 40">
            <a:extLst>
              <a:ext uri="{FF2B5EF4-FFF2-40B4-BE49-F238E27FC236}">
                <a16:creationId xmlns="" xmlns:a16="http://schemas.microsoft.com/office/drawing/2014/main" id="{1A7198F9-B791-48CA-9B6A-258E48F59C73}"/>
              </a:ext>
            </a:extLst>
          </p:cNvPr>
          <p:cNvSpPr/>
          <p:nvPr/>
        </p:nvSpPr>
        <p:spPr>
          <a:xfrm>
            <a:off x="8513135" y="5790794"/>
            <a:ext cx="252000" cy="360040"/>
          </a:xfrm>
          <a:prstGeom prst="rightArrow">
            <a:avLst/>
          </a:prstGeom>
          <a:solidFill>
            <a:srgbClr val="E98300"/>
          </a:solidFill>
          <a:ln>
            <a:solidFill>
              <a:srgbClr val="E983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200"/>
          </a:p>
        </p:txBody>
      </p:sp>
      <p:sp>
        <p:nvSpPr>
          <p:cNvPr id="53" name="Arrow: Right 40">
            <a:extLst>
              <a:ext uri="{FF2B5EF4-FFF2-40B4-BE49-F238E27FC236}">
                <a16:creationId xmlns="" xmlns:a16="http://schemas.microsoft.com/office/drawing/2014/main" id="{1A7198F9-B791-48CA-9B6A-258E48F59C73}"/>
              </a:ext>
            </a:extLst>
          </p:cNvPr>
          <p:cNvSpPr/>
          <p:nvPr/>
        </p:nvSpPr>
        <p:spPr>
          <a:xfrm>
            <a:off x="6888088" y="5810663"/>
            <a:ext cx="252000" cy="360040"/>
          </a:xfrm>
          <a:prstGeom prst="rightArrow">
            <a:avLst/>
          </a:prstGeom>
          <a:solidFill>
            <a:srgbClr val="E98300"/>
          </a:solidFill>
          <a:ln>
            <a:solidFill>
              <a:srgbClr val="E983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200"/>
          </a:p>
        </p:txBody>
      </p:sp>
      <p:sp>
        <p:nvSpPr>
          <p:cNvPr id="55" name="Arrow: Right 40">
            <a:extLst>
              <a:ext uri="{FF2B5EF4-FFF2-40B4-BE49-F238E27FC236}">
                <a16:creationId xmlns="" xmlns:a16="http://schemas.microsoft.com/office/drawing/2014/main" id="{1A7198F9-B791-48CA-9B6A-258E48F59C73}"/>
              </a:ext>
            </a:extLst>
          </p:cNvPr>
          <p:cNvSpPr/>
          <p:nvPr/>
        </p:nvSpPr>
        <p:spPr>
          <a:xfrm>
            <a:off x="4497908" y="5630027"/>
            <a:ext cx="252000" cy="360040"/>
          </a:xfrm>
          <a:prstGeom prst="rightArrow">
            <a:avLst/>
          </a:prstGeom>
          <a:solidFill>
            <a:srgbClr val="E98300"/>
          </a:solidFill>
          <a:ln>
            <a:solidFill>
              <a:srgbClr val="E983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200"/>
          </a:p>
        </p:txBody>
      </p:sp>
      <p:sp>
        <p:nvSpPr>
          <p:cNvPr id="56" name="Arrow: Right 40">
            <a:extLst>
              <a:ext uri="{FF2B5EF4-FFF2-40B4-BE49-F238E27FC236}">
                <a16:creationId xmlns="" xmlns:a16="http://schemas.microsoft.com/office/drawing/2014/main" id="{1A7198F9-B791-48CA-9B6A-258E48F59C73}"/>
              </a:ext>
            </a:extLst>
          </p:cNvPr>
          <p:cNvSpPr/>
          <p:nvPr/>
        </p:nvSpPr>
        <p:spPr>
          <a:xfrm>
            <a:off x="2937414" y="5675054"/>
            <a:ext cx="252000" cy="360040"/>
          </a:xfrm>
          <a:prstGeom prst="rightArrow">
            <a:avLst/>
          </a:prstGeom>
          <a:solidFill>
            <a:srgbClr val="E98300"/>
          </a:solidFill>
          <a:ln>
            <a:solidFill>
              <a:srgbClr val="E983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200"/>
          </a:p>
        </p:txBody>
      </p:sp>
      <p:sp>
        <p:nvSpPr>
          <p:cNvPr id="57" name="Arrow: Right 40">
            <a:extLst>
              <a:ext uri="{FF2B5EF4-FFF2-40B4-BE49-F238E27FC236}">
                <a16:creationId xmlns="" xmlns:a16="http://schemas.microsoft.com/office/drawing/2014/main" id="{1A7198F9-B791-48CA-9B6A-258E48F59C73}"/>
              </a:ext>
            </a:extLst>
          </p:cNvPr>
          <p:cNvSpPr/>
          <p:nvPr/>
        </p:nvSpPr>
        <p:spPr>
          <a:xfrm>
            <a:off x="1385143" y="5630027"/>
            <a:ext cx="252000" cy="360040"/>
          </a:xfrm>
          <a:prstGeom prst="rightArrow">
            <a:avLst/>
          </a:prstGeom>
          <a:solidFill>
            <a:srgbClr val="E98300"/>
          </a:solidFill>
          <a:ln>
            <a:solidFill>
              <a:srgbClr val="E983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200"/>
          </a:p>
        </p:txBody>
      </p:sp>
      <p:sp>
        <p:nvSpPr>
          <p:cNvPr id="58" name="Arrow: Right 40">
            <a:extLst>
              <a:ext uri="{FF2B5EF4-FFF2-40B4-BE49-F238E27FC236}">
                <a16:creationId xmlns="" xmlns:a16="http://schemas.microsoft.com/office/drawing/2014/main" id="{1A7198F9-B791-48CA-9B6A-258E48F59C73}"/>
              </a:ext>
            </a:extLst>
          </p:cNvPr>
          <p:cNvSpPr/>
          <p:nvPr/>
        </p:nvSpPr>
        <p:spPr>
          <a:xfrm>
            <a:off x="10172496" y="5682895"/>
            <a:ext cx="252000" cy="360040"/>
          </a:xfrm>
          <a:prstGeom prst="rightArrow">
            <a:avLst/>
          </a:prstGeom>
          <a:solidFill>
            <a:srgbClr val="E98300"/>
          </a:solidFill>
          <a:ln>
            <a:solidFill>
              <a:srgbClr val="E983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200"/>
          </a:p>
        </p:txBody>
      </p:sp>
      <p:sp>
        <p:nvSpPr>
          <p:cNvPr id="59" name="Rectangle 58">
            <a:extLst>
              <a:ext uri="{FF2B5EF4-FFF2-40B4-BE49-F238E27FC236}">
                <a16:creationId xmlns="" xmlns:a16="http://schemas.microsoft.com/office/drawing/2014/main" id="{66CC7D4E-F0F7-45AA-9329-5100EF9D5B5B}"/>
              </a:ext>
            </a:extLst>
          </p:cNvPr>
          <p:cNvSpPr/>
          <p:nvPr/>
        </p:nvSpPr>
        <p:spPr>
          <a:xfrm>
            <a:off x="4702849" y="1160747"/>
            <a:ext cx="1080000" cy="1204487"/>
          </a:xfrm>
          <a:prstGeom prst="rect">
            <a:avLst/>
          </a:prstGeom>
          <a:gradFill flip="none" rotWithShape="1">
            <a:gsLst>
              <a:gs pos="0">
                <a:srgbClr val="008770">
                  <a:tint val="66000"/>
                  <a:satMod val="160000"/>
                </a:srgbClr>
              </a:gs>
              <a:gs pos="50000">
                <a:srgbClr val="008770">
                  <a:tint val="44500"/>
                  <a:satMod val="160000"/>
                </a:srgbClr>
              </a:gs>
              <a:gs pos="100000">
                <a:srgbClr val="008770">
                  <a:tint val="23500"/>
                  <a:satMod val="160000"/>
                </a:srgbClr>
              </a:gs>
            </a:gsLst>
            <a:lin ang="13500000" scaled="1"/>
            <a:tileRect/>
          </a:gradFill>
          <a:ln>
            <a:solidFill>
              <a:srgbClr val="00877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dirty="0">
                <a:solidFill>
                  <a:schemeClr val="tx1"/>
                </a:solidFill>
              </a:rPr>
              <a:t>Cleansed data emailed to MM</a:t>
            </a:r>
          </a:p>
        </p:txBody>
      </p:sp>
    </p:spTree>
    <p:extLst>
      <p:ext uri="{BB962C8B-B14F-4D97-AF65-F5344CB8AC3E}">
        <p14:creationId xmlns:p14="http://schemas.microsoft.com/office/powerpoint/2010/main" val="26215884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 xmlns:a16="http://schemas.microsoft.com/office/drawing/2014/main" id="{7B7A4D6E-EEA2-4E3A-BEDE-CCC84551D640}"/>
              </a:ext>
            </a:extLst>
          </p:cNvPr>
          <p:cNvSpPr>
            <a:spLocks noGrp="1"/>
          </p:cNvSpPr>
          <p:nvPr>
            <p:ph type="title"/>
          </p:nvPr>
        </p:nvSpPr>
        <p:spPr/>
        <p:txBody>
          <a:bodyPr>
            <a:normAutofit fontScale="90000"/>
          </a:bodyPr>
          <a:lstStyle/>
          <a:p>
            <a:r>
              <a:rPr lang="en-GB" dirty="0" smtClean="0"/>
              <a:t>Vauxhall Manufacturer </a:t>
            </a:r>
            <a:r>
              <a:rPr lang="en-GB" dirty="0"/>
              <a:t>Printing &amp; Email solutions</a:t>
            </a:r>
          </a:p>
        </p:txBody>
      </p:sp>
      <p:sp>
        <p:nvSpPr>
          <p:cNvPr id="8" name="Rectangle 7">
            <a:extLst>
              <a:ext uri="{FF2B5EF4-FFF2-40B4-BE49-F238E27FC236}">
                <a16:creationId xmlns="" xmlns:a16="http://schemas.microsoft.com/office/drawing/2014/main" id="{052AFF28-1B81-4E4E-BAF2-EA9F5857B598}"/>
              </a:ext>
            </a:extLst>
          </p:cNvPr>
          <p:cNvSpPr/>
          <p:nvPr/>
        </p:nvSpPr>
        <p:spPr>
          <a:xfrm>
            <a:off x="119336" y="1160747"/>
            <a:ext cx="1265807" cy="2747736"/>
          </a:xfrm>
          <a:prstGeom prst="rect">
            <a:avLst/>
          </a:prstGeom>
          <a:gradFill flip="none" rotWithShape="1">
            <a:gsLst>
              <a:gs pos="0">
                <a:srgbClr val="008770">
                  <a:tint val="66000"/>
                  <a:satMod val="160000"/>
                </a:srgbClr>
              </a:gs>
              <a:gs pos="50000">
                <a:srgbClr val="008770">
                  <a:tint val="44500"/>
                  <a:satMod val="160000"/>
                </a:srgbClr>
              </a:gs>
              <a:gs pos="100000">
                <a:srgbClr val="008770">
                  <a:tint val="23500"/>
                  <a:satMod val="160000"/>
                </a:srgbClr>
              </a:gs>
            </a:gsLst>
            <a:lin ang="13500000" scaled="1"/>
            <a:tileRect/>
          </a:gradFill>
          <a:ln>
            <a:solidFill>
              <a:srgbClr val="00877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b="1" dirty="0">
                <a:solidFill>
                  <a:schemeClr val="tx1"/>
                </a:solidFill>
              </a:rPr>
              <a:t>Process for Using </a:t>
            </a:r>
            <a:r>
              <a:rPr lang="en-GB" sz="1200" b="1" dirty="0" smtClean="0">
                <a:solidFill>
                  <a:schemeClr val="tx1"/>
                </a:solidFill>
              </a:rPr>
              <a:t>Vauxhall Adapt mailing services</a:t>
            </a:r>
            <a:endParaRPr lang="en-GB" sz="1200" b="1" dirty="0">
              <a:solidFill>
                <a:schemeClr val="tx1"/>
              </a:solidFill>
            </a:endParaRPr>
          </a:p>
          <a:p>
            <a:pPr algn="ctr"/>
            <a:endParaRPr lang="en-GB" sz="1200" b="1" dirty="0">
              <a:solidFill>
                <a:schemeClr val="tx1"/>
              </a:solidFill>
            </a:endParaRPr>
          </a:p>
          <a:p>
            <a:pPr algn="ctr"/>
            <a:r>
              <a:rPr lang="en-GB" sz="1200" b="1" dirty="0">
                <a:solidFill>
                  <a:schemeClr val="tx1"/>
                </a:solidFill>
              </a:rPr>
              <a:t>ABBREVIATIONS:</a:t>
            </a:r>
          </a:p>
          <a:p>
            <a:pPr algn="ctr"/>
            <a:r>
              <a:rPr lang="en-GB" sz="1200" b="1" dirty="0">
                <a:solidFill>
                  <a:schemeClr val="tx1"/>
                </a:solidFill>
              </a:rPr>
              <a:t>MM – Marketing Manager.</a:t>
            </a:r>
          </a:p>
          <a:p>
            <a:pPr algn="ctr"/>
            <a:r>
              <a:rPr lang="en-GB" sz="1200" b="1" dirty="0">
                <a:solidFill>
                  <a:schemeClr val="tx1"/>
                </a:solidFill>
              </a:rPr>
              <a:t>---------------------</a:t>
            </a:r>
          </a:p>
          <a:p>
            <a:pPr algn="ctr"/>
            <a:r>
              <a:rPr lang="en-GB" sz="1200" b="1" dirty="0">
                <a:solidFill>
                  <a:schemeClr val="tx1"/>
                </a:solidFill>
              </a:rPr>
              <a:t>DM – Direct Marketing</a:t>
            </a:r>
          </a:p>
          <a:p>
            <a:pPr algn="ctr"/>
            <a:r>
              <a:rPr lang="en-GB" sz="1200" b="1" dirty="0">
                <a:solidFill>
                  <a:schemeClr val="tx1"/>
                </a:solidFill>
              </a:rPr>
              <a:t>---------------------</a:t>
            </a:r>
          </a:p>
          <a:p>
            <a:pPr algn="ctr"/>
            <a:r>
              <a:rPr lang="en-GB" sz="1200" b="1" dirty="0" smtClean="0">
                <a:solidFill>
                  <a:schemeClr val="tx1"/>
                </a:solidFill>
              </a:rPr>
              <a:t>VA </a:t>
            </a:r>
            <a:r>
              <a:rPr lang="en-GB" sz="1200" b="1" dirty="0">
                <a:solidFill>
                  <a:schemeClr val="tx1"/>
                </a:solidFill>
              </a:rPr>
              <a:t>– </a:t>
            </a:r>
            <a:r>
              <a:rPr lang="en-GB" sz="1200" b="1" dirty="0" smtClean="0">
                <a:solidFill>
                  <a:schemeClr val="tx1"/>
                </a:solidFill>
              </a:rPr>
              <a:t>Vauxhall Adapt</a:t>
            </a:r>
            <a:endParaRPr lang="en-GB" sz="1200" b="1" dirty="0">
              <a:solidFill>
                <a:schemeClr val="tx1"/>
              </a:solidFill>
            </a:endParaRPr>
          </a:p>
        </p:txBody>
      </p:sp>
      <p:sp>
        <p:nvSpPr>
          <p:cNvPr id="9" name="Rectangle 8">
            <a:extLst>
              <a:ext uri="{FF2B5EF4-FFF2-40B4-BE49-F238E27FC236}">
                <a16:creationId xmlns="" xmlns:a16="http://schemas.microsoft.com/office/drawing/2014/main" id="{5A20DB8A-CA4A-4843-AFAF-505965CC6BFF}"/>
              </a:ext>
            </a:extLst>
          </p:cNvPr>
          <p:cNvSpPr/>
          <p:nvPr/>
        </p:nvSpPr>
        <p:spPr>
          <a:xfrm>
            <a:off x="1718179" y="1177841"/>
            <a:ext cx="1080000" cy="1187394"/>
          </a:xfrm>
          <a:prstGeom prst="rect">
            <a:avLst/>
          </a:prstGeom>
          <a:gradFill flip="none" rotWithShape="1">
            <a:gsLst>
              <a:gs pos="0">
                <a:srgbClr val="008770">
                  <a:tint val="66000"/>
                  <a:satMod val="160000"/>
                </a:srgbClr>
              </a:gs>
              <a:gs pos="50000">
                <a:srgbClr val="008770">
                  <a:tint val="44500"/>
                  <a:satMod val="160000"/>
                </a:srgbClr>
              </a:gs>
              <a:gs pos="100000">
                <a:srgbClr val="008770">
                  <a:tint val="23500"/>
                  <a:satMod val="160000"/>
                </a:srgbClr>
              </a:gs>
            </a:gsLst>
            <a:lin ang="13500000" scaled="1"/>
            <a:tileRect/>
          </a:gradFill>
          <a:ln>
            <a:solidFill>
              <a:srgbClr val="00877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dirty="0" smtClean="0">
                <a:solidFill>
                  <a:schemeClr val="tx1"/>
                </a:solidFill>
              </a:rPr>
              <a:t>MM Request </a:t>
            </a:r>
            <a:r>
              <a:rPr lang="en-GB" sz="1100" dirty="0">
                <a:solidFill>
                  <a:schemeClr val="tx1"/>
                </a:solidFill>
              </a:rPr>
              <a:t>data from DM relevant to the offer being promoted</a:t>
            </a:r>
          </a:p>
        </p:txBody>
      </p:sp>
      <p:sp>
        <p:nvSpPr>
          <p:cNvPr id="10" name="Arrow: Right 9">
            <a:extLst>
              <a:ext uri="{FF2B5EF4-FFF2-40B4-BE49-F238E27FC236}">
                <a16:creationId xmlns="" xmlns:a16="http://schemas.microsoft.com/office/drawing/2014/main" id="{F7697BA2-C7AD-4556-9755-1961ABE32CCB}"/>
              </a:ext>
            </a:extLst>
          </p:cNvPr>
          <p:cNvSpPr/>
          <p:nvPr/>
        </p:nvSpPr>
        <p:spPr>
          <a:xfrm>
            <a:off x="1385143" y="1448780"/>
            <a:ext cx="252000" cy="360040"/>
          </a:xfrm>
          <a:prstGeom prst="rightArrow">
            <a:avLst/>
          </a:prstGeom>
          <a:solidFill>
            <a:srgbClr val="E98300"/>
          </a:solidFill>
          <a:ln>
            <a:solidFill>
              <a:srgbClr val="E983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200"/>
          </a:p>
        </p:txBody>
      </p:sp>
      <p:sp>
        <p:nvSpPr>
          <p:cNvPr id="11" name="Arrow: Right 10">
            <a:extLst>
              <a:ext uri="{FF2B5EF4-FFF2-40B4-BE49-F238E27FC236}">
                <a16:creationId xmlns="" xmlns:a16="http://schemas.microsoft.com/office/drawing/2014/main" id="{B08168D8-971C-4924-8F18-A38E19944FC9}"/>
              </a:ext>
            </a:extLst>
          </p:cNvPr>
          <p:cNvSpPr/>
          <p:nvPr/>
        </p:nvSpPr>
        <p:spPr>
          <a:xfrm>
            <a:off x="2879215" y="1448780"/>
            <a:ext cx="252000" cy="360040"/>
          </a:xfrm>
          <a:prstGeom prst="rightArrow">
            <a:avLst/>
          </a:prstGeom>
          <a:solidFill>
            <a:srgbClr val="E98300"/>
          </a:solidFill>
          <a:ln>
            <a:solidFill>
              <a:srgbClr val="E983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200"/>
          </a:p>
        </p:txBody>
      </p:sp>
      <p:sp>
        <p:nvSpPr>
          <p:cNvPr id="12" name="Rectangle 11">
            <a:extLst>
              <a:ext uri="{FF2B5EF4-FFF2-40B4-BE49-F238E27FC236}">
                <a16:creationId xmlns="" xmlns:a16="http://schemas.microsoft.com/office/drawing/2014/main" id="{25E5490F-C833-488E-AA2A-47DD42F99CD4}"/>
              </a:ext>
            </a:extLst>
          </p:cNvPr>
          <p:cNvSpPr/>
          <p:nvPr/>
        </p:nvSpPr>
        <p:spPr>
          <a:xfrm>
            <a:off x="3211093" y="1161563"/>
            <a:ext cx="1080000" cy="1203672"/>
          </a:xfrm>
          <a:prstGeom prst="rect">
            <a:avLst/>
          </a:prstGeom>
          <a:gradFill flip="none" rotWithShape="1">
            <a:gsLst>
              <a:gs pos="0">
                <a:srgbClr val="008770">
                  <a:tint val="66000"/>
                  <a:satMod val="160000"/>
                </a:srgbClr>
              </a:gs>
              <a:gs pos="50000">
                <a:srgbClr val="008770">
                  <a:tint val="44500"/>
                  <a:satMod val="160000"/>
                </a:srgbClr>
              </a:gs>
              <a:gs pos="100000">
                <a:srgbClr val="008770">
                  <a:tint val="23500"/>
                  <a:satMod val="160000"/>
                </a:srgbClr>
              </a:gs>
            </a:gsLst>
            <a:lin ang="13500000" scaled="1"/>
            <a:tileRect/>
          </a:gradFill>
          <a:ln>
            <a:solidFill>
              <a:srgbClr val="00877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dirty="0">
                <a:solidFill>
                  <a:schemeClr val="tx1"/>
                </a:solidFill>
              </a:rPr>
              <a:t>DM to check data for permissions &amp; </a:t>
            </a:r>
            <a:r>
              <a:rPr lang="en-GB" sz="1100" dirty="0" smtClean="0">
                <a:solidFill>
                  <a:schemeClr val="tx1"/>
                </a:solidFill>
              </a:rPr>
              <a:t>duplicates</a:t>
            </a:r>
            <a:endParaRPr lang="en-GB" sz="1100" dirty="0">
              <a:solidFill>
                <a:schemeClr val="tx1"/>
              </a:solidFill>
            </a:endParaRPr>
          </a:p>
        </p:txBody>
      </p:sp>
      <p:sp>
        <p:nvSpPr>
          <p:cNvPr id="13" name="Arrow: Right 12">
            <a:extLst>
              <a:ext uri="{FF2B5EF4-FFF2-40B4-BE49-F238E27FC236}">
                <a16:creationId xmlns="" xmlns:a16="http://schemas.microsoft.com/office/drawing/2014/main" id="{281A8299-3F90-4871-AC81-40F05E7A3791}"/>
              </a:ext>
            </a:extLst>
          </p:cNvPr>
          <p:cNvSpPr/>
          <p:nvPr/>
        </p:nvSpPr>
        <p:spPr>
          <a:xfrm>
            <a:off x="4370971" y="1449188"/>
            <a:ext cx="252000" cy="360040"/>
          </a:xfrm>
          <a:prstGeom prst="rightArrow">
            <a:avLst/>
          </a:prstGeom>
          <a:solidFill>
            <a:srgbClr val="E98300"/>
          </a:solidFill>
          <a:ln>
            <a:solidFill>
              <a:srgbClr val="E983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200"/>
          </a:p>
        </p:txBody>
      </p:sp>
      <p:sp>
        <p:nvSpPr>
          <p:cNvPr id="14" name="Rectangle 13">
            <a:extLst>
              <a:ext uri="{FF2B5EF4-FFF2-40B4-BE49-F238E27FC236}">
                <a16:creationId xmlns="" xmlns:a16="http://schemas.microsoft.com/office/drawing/2014/main" id="{66CC7D4E-F0F7-45AA-9329-5100EF9D5B5B}"/>
              </a:ext>
            </a:extLst>
          </p:cNvPr>
          <p:cNvSpPr/>
          <p:nvPr/>
        </p:nvSpPr>
        <p:spPr>
          <a:xfrm>
            <a:off x="4702849" y="1160747"/>
            <a:ext cx="1080000" cy="1204487"/>
          </a:xfrm>
          <a:prstGeom prst="rect">
            <a:avLst/>
          </a:prstGeom>
          <a:gradFill flip="none" rotWithShape="1">
            <a:gsLst>
              <a:gs pos="0">
                <a:srgbClr val="008770">
                  <a:tint val="66000"/>
                  <a:satMod val="160000"/>
                </a:srgbClr>
              </a:gs>
              <a:gs pos="50000">
                <a:srgbClr val="008770">
                  <a:tint val="44500"/>
                  <a:satMod val="160000"/>
                </a:srgbClr>
              </a:gs>
              <a:gs pos="100000">
                <a:srgbClr val="008770">
                  <a:tint val="23500"/>
                  <a:satMod val="160000"/>
                </a:srgbClr>
              </a:gs>
            </a:gsLst>
            <a:lin ang="13500000" scaled="1"/>
            <a:tileRect/>
          </a:gradFill>
          <a:ln>
            <a:solidFill>
              <a:srgbClr val="00877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dirty="0">
                <a:solidFill>
                  <a:schemeClr val="tx1"/>
                </a:solidFill>
              </a:rPr>
              <a:t>Cleansed data emailed to MM</a:t>
            </a:r>
          </a:p>
        </p:txBody>
      </p:sp>
      <p:sp>
        <p:nvSpPr>
          <p:cNvPr id="15" name="Arrow: Right 14">
            <a:extLst>
              <a:ext uri="{FF2B5EF4-FFF2-40B4-BE49-F238E27FC236}">
                <a16:creationId xmlns="" xmlns:a16="http://schemas.microsoft.com/office/drawing/2014/main" id="{F5AF7196-F390-4D6B-A2C2-74D838AC3F88}"/>
              </a:ext>
            </a:extLst>
          </p:cNvPr>
          <p:cNvSpPr/>
          <p:nvPr/>
        </p:nvSpPr>
        <p:spPr>
          <a:xfrm>
            <a:off x="5863340" y="1412776"/>
            <a:ext cx="252000" cy="360040"/>
          </a:xfrm>
          <a:prstGeom prst="rightArrow">
            <a:avLst/>
          </a:prstGeom>
          <a:solidFill>
            <a:srgbClr val="E98300"/>
          </a:solidFill>
          <a:ln>
            <a:solidFill>
              <a:srgbClr val="E983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200"/>
          </a:p>
        </p:txBody>
      </p:sp>
      <p:sp>
        <p:nvSpPr>
          <p:cNvPr id="16" name="Rectangle 15">
            <a:extLst>
              <a:ext uri="{FF2B5EF4-FFF2-40B4-BE49-F238E27FC236}">
                <a16:creationId xmlns="" xmlns:a16="http://schemas.microsoft.com/office/drawing/2014/main" id="{9DD01EA1-BF1B-46E6-95AC-5BE7262F2F7A}"/>
              </a:ext>
            </a:extLst>
          </p:cNvPr>
          <p:cNvSpPr/>
          <p:nvPr/>
        </p:nvSpPr>
        <p:spPr>
          <a:xfrm>
            <a:off x="6194605" y="1177840"/>
            <a:ext cx="1080000" cy="1187393"/>
          </a:xfrm>
          <a:prstGeom prst="rect">
            <a:avLst/>
          </a:prstGeom>
          <a:gradFill flip="none" rotWithShape="1">
            <a:gsLst>
              <a:gs pos="0">
                <a:srgbClr val="008770">
                  <a:tint val="66000"/>
                  <a:satMod val="160000"/>
                </a:srgbClr>
              </a:gs>
              <a:gs pos="50000">
                <a:srgbClr val="008770">
                  <a:tint val="44500"/>
                  <a:satMod val="160000"/>
                </a:srgbClr>
              </a:gs>
              <a:gs pos="100000">
                <a:srgbClr val="008770">
                  <a:tint val="23500"/>
                  <a:satMod val="160000"/>
                </a:srgbClr>
              </a:gs>
            </a:gsLst>
            <a:lin ang="13500000" scaled="1"/>
            <a:tileRect/>
          </a:gradFill>
          <a:ln>
            <a:solidFill>
              <a:srgbClr val="00877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dirty="0">
                <a:solidFill>
                  <a:schemeClr val="tx1"/>
                </a:solidFill>
              </a:rPr>
              <a:t>MM </a:t>
            </a:r>
            <a:r>
              <a:rPr lang="en-GB" sz="1100" dirty="0" smtClean="0">
                <a:solidFill>
                  <a:schemeClr val="tx1"/>
                </a:solidFill>
              </a:rPr>
              <a:t>uploads data to VA platform</a:t>
            </a:r>
            <a:endParaRPr lang="en-GB" sz="1100" dirty="0">
              <a:solidFill>
                <a:schemeClr val="tx1"/>
              </a:solidFill>
            </a:endParaRPr>
          </a:p>
        </p:txBody>
      </p:sp>
      <p:sp>
        <p:nvSpPr>
          <p:cNvPr id="19" name="Arrow: Right 18">
            <a:extLst>
              <a:ext uri="{FF2B5EF4-FFF2-40B4-BE49-F238E27FC236}">
                <a16:creationId xmlns="" xmlns:a16="http://schemas.microsoft.com/office/drawing/2014/main" id="{FEC32F7C-0655-4C0A-9F48-298DEC7C1C61}"/>
              </a:ext>
            </a:extLst>
          </p:cNvPr>
          <p:cNvSpPr/>
          <p:nvPr/>
        </p:nvSpPr>
        <p:spPr>
          <a:xfrm rot="5400000">
            <a:off x="5026825" y="2574932"/>
            <a:ext cx="432048" cy="360040"/>
          </a:xfrm>
          <a:prstGeom prst="rightArrow">
            <a:avLst/>
          </a:prstGeom>
          <a:solidFill>
            <a:srgbClr val="E98300"/>
          </a:solidFill>
          <a:ln>
            <a:solidFill>
              <a:srgbClr val="E983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200"/>
          </a:p>
        </p:txBody>
      </p:sp>
      <p:sp>
        <p:nvSpPr>
          <p:cNvPr id="23" name="Rectangle 22">
            <a:extLst>
              <a:ext uri="{FF2B5EF4-FFF2-40B4-BE49-F238E27FC236}">
                <a16:creationId xmlns="" xmlns:a16="http://schemas.microsoft.com/office/drawing/2014/main" id="{B09F9BC5-DA3A-4D12-8BBC-3F615E8C4842}"/>
              </a:ext>
            </a:extLst>
          </p:cNvPr>
          <p:cNvSpPr/>
          <p:nvPr/>
        </p:nvSpPr>
        <p:spPr>
          <a:xfrm>
            <a:off x="4746618" y="3123614"/>
            <a:ext cx="1080000" cy="1313498"/>
          </a:xfrm>
          <a:prstGeom prst="rect">
            <a:avLst/>
          </a:prstGeom>
          <a:gradFill flip="none" rotWithShape="1">
            <a:gsLst>
              <a:gs pos="0">
                <a:srgbClr val="008770">
                  <a:tint val="66000"/>
                  <a:satMod val="160000"/>
                </a:srgbClr>
              </a:gs>
              <a:gs pos="50000">
                <a:srgbClr val="008770">
                  <a:tint val="44500"/>
                  <a:satMod val="160000"/>
                </a:srgbClr>
              </a:gs>
              <a:gs pos="100000">
                <a:srgbClr val="008770">
                  <a:tint val="23500"/>
                  <a:satMod val="160000"/>
                </a:srgbClr>
              </a:gs>
            </a:gsLst>
            <a:lin ang="13500000" scaled="1"/>
            <a:tileRect/>
          </a:gradFill>
          <a:ln>
            <a:solidFill>
              <a:srgbClr val="00877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dirty="0">
                <a:solidFill>
                  <a:schemeClr val="tx1"/>
                </a:solidFill>
              </a:rPr>
              <a:t>MM saves data into folder on PC marked data files from DM</a:t>
            </a:r>
          </a:p>
        </p:txBody>
      </p:sp>
      <p:sp>
        <p:nvSpPr>
          <p:cNvPr id="24" name="Rectangle 23">
            <a:extLst>
              <a:ext uri="{FF2B5EF4-FFF2-40B4-BE49-F238E27FC236}">
                <a16:creationId xmlns="" xmlns:a16="http://schemas.microsoft.com/office/drawing/2014/main" id="{BE171AB9-C5B1-4623-847E-B315BC729524}"/>
              </a:ext>
            </a:extLst>
          </p:cNvPr>
          <p:cNvSpPr/>
          <p:nvPr/>
        </p:nvSpPr>
        <p:spPr>
          <a:xfrm>
            <a:off x="7685135" y="1160747"/>
            <a:ext cx="1080000" cy="1204487"/>
          </a:xfrm>
          <a:prstGeom prst="rect">
            <a:avLst/>
          </a:prstGeom>
          <a:gradFill flip="none" rotWithShape="1">
            <a:gsLst>
              <a:gs pos="0">
                <a:srgbClr val="008770">
                  <a:tint val="66000"/>
                  <a:satMod val="160000"/>
                </a:srgbClr>
              </a:gs>
              <a:gs pos="50000">
                <a:srgbClr val="008770">
                  <a:tint val="44500"/>
                  <a:satMod val="160000"/>
                </a:srgbClr>
              </a:gs>
              <a:gs pos="100000">
                <a:srgbClr val="008770">
                  <a:tint val="23500"/>
                  <a:satMod val="160000"/>
                </a:srgbClr>
              </a:gs>
            </a:gsLst>
            <a:lin ang="13500000" scaled="1"/>
            <a:tileRect/>
          </a:gradFill>
          <a:ln>
            <a:solidFill>
              <a:srgbClr val="00877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dirty="0" smtClean="0">
                <a:solidFill>
                  <a:schemeClr val="tx1"/>
                </a:solidFill>
              </a:rPr>
              <a:t>Data stored a secure server in Ireland</a:t>
            </a:r>
            <a:endParaRPr lang="en-GB" sz="1100" dirty="0">
              <a:solidFill>
                <a:schemeClr val="tx1"/>
              </a:solidFill>
            </a:endParaRPr>
          </a:p>
        </p:txBody>
      </p:sp>
      <p:sp>
        <p:nvSpPr>
          <p:cNvPr id="41" name="Arrow: Right 40">
            <a:extLst>
              <a:ext uri="{FF2B5EF4-FFF2-40B4-BE49-F238E27FC236}">
                <a16:creationId xmlns="" xmlns:a16="http://schemas.microsoft.com/office/drawing/2014/main" id="{1A7198F9-B791-48CA-9B6A-258E48F59C73}"/>
              </a:ext>
            </a:extLst>
          </p:cNvPr>
          <p:cNvSpPr/>
          <p:nvPr/>
        </p:nvSpPr>
        <p:spPr>
          <a:xfrm>
            <a:off x="7353870" y="1443513"/>
            <a:ext cx="252000" cy="360040"/>
          </a:xfrm>
          <a:prstGeom prst="rightArrow">
            <a:avLst/>
          </a:prstGeom>
          <a:solidFill>
            <a:srgbClr val="E98300"/>
          </a:solidFill>
          <a:ln>
            <a:solidFill>
              <a:srgbClr val="E983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200"/>
          </a:p>
        </p:txBody>
      </p:sp>
      <p:sp>
        <p:nvSpPr>
          <p:cNvPr id="42" name="Arrow: Right 41">
            <a:extLst>
              <a:ext uri="{FF2B5EF4-FFF2-40B4-BE49-F238E27FC236}">
                <a16:creationId xmlns="" xmlns:a16="http://schemas.microsoft.com/office/drawing/2014/main" id="{9507442D-BBBC-4087-A56C-2DAC8792E712}"/>
              </a:ext>
            </a:extLst>
          </p:cNvPr>
          <p:cNvSpPr/>
          <p:nvPr/>
        </p:nvSpPr>
        <p:spPr>
          <a:xfrm>
            <a:off x="8844399" y="1412776"/>
            <a:ext cx="252000" cy="360040"/>
          </a:xfrm>
          <a:prstGeom prst="rightArrow">
            <a:avLst/>
          </a:prstGeom>
          <a:solidFill>
            <a:srgbClr val="E98300"/>
          </a:solidFill>
          <a:ln>
            <a:solidFill>
              <a:srgbClr val="E983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200"/>
          </a:p>
        </p:txBody>
      </p:sp>
      <p:sp>
        <p:nvSpPr>
          <p:cNvPr id="43" name="Rectangle 42">
            <a:extLst>
              <a:ext uri="{FF2B5EF4-FFF2-40B4-BE49-F238E27FC236}">
                <a16:creationId xmlns="" xmlns:a16="http://schemas.microsoft.com/office/drawing/2014/main" id="{3CD2432F-2313-49B4-91EF-82163626A7FC}"/>
              </a:ext>
            </a:extLst>
          </p:cNvPr>
          <p:cNvSpPr/>
          <p:nvPr/>
        </p:nvSpPr>
        <p:spPr>
          <a:xfrm>
            <a:off x="9175663" y="1177840"/>
            <a:ext cx="1080000" cy="1459071"/>
          </a:xfrm>
          <a:prstGeom prst="rect">
            <a:avLst/>
          </a:prstGeom>
          <a:gradFill flip="none" rotWithShape="1">
            <a:gsLst>
              <a:gs pos="0">
                <a:srgbClr val="008770">
                  <a:tint val="66000"/>
                  <a:satMod val="160000"/>
                </a:srgbClr>
              </a:gs>
              <a:gs pos="50000">
                <a:srgbClr val="008770">
                  <a:tint val="44500"/>
                  <a:satMod val="160000"/>
                </a:srgbClr>
              </a:gs>
              <a:gs pos="100000">
                <a:srgbClr val="008770">
                  <a:tint val="23500"/>
                  <a:satMod val="160000"/>
                </a:srgbClr>
              </a:gs>
            </a:gsLst>
            <a:lin ang="13500000" scaled="1"/>
            <a:tileRect/>
          </a:gradFill>
          <a:ln>
            <a:solidFill>
              <a:srgbClr val="00877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dirty="0" smtClean="0">
                <a:solidFill>
                  <a:schemeClr val="tx1"/>
                </a:solidFill>
              </a:rPr>
              <a:t>Data is linked directly to and can only be accessed by MM and Vauxhall Regional MM Adapt accounts</a:t>
            </a:r>
            <a:endParaRPr lang="en-GB" sz="1100" dirty="0">
              <a:solidFill>
                <a:schemeClr val="tx1"/>
              </a:solidFill>
            </a:endParaRPr>
          </a:p>
        </p:txBody>
      </p:sp>
      <p:sp>
        <p:nvSpPr>
          <p:cNvPr id="44" name="Arrow: Right 43">
            <a:extLst>
              <a:ext uri="{FF2B5EF4-FFF2-40B4-BE49-F238E27FC236}">
                <a16:creationId xmlns="" xmlns:a16="http://schemas.microsoft.com/office/drawing/2014/main" id="{F6A7833B-B677-43D7-B697-BE097D0BA54A}"/>
              </a:ext>
            </a:extLst>
          </p:cNvPr>
          <p:cNvSpPr/>
          <p:nvPr/>
        </p:nvSpPr>
        <p:spPr>
          <a:xfrm>
            <a:off x="10334927" y="1443513"/>
            <a:ext cx="252000" cy="360040"/>
          </a:xfrm>
          <a:prstGeom prst="rightArrow">
            <a:avLst/>
          </a:prstGeom>
          <a:solidFill>
            <a:srgbClr val="E98300"/>
          </a:solidFill>
          <a:ln>
            <a:solidFill>
              <a:srgbClr val="E983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200"/>
          </a:p>
        </p:txBody>
      </p:sp>
      <p:sp>
        <p:nvSpPr>
          <p:cNvPr id="45" name="Rectangle 44">
            <a:extLst>
              <a:ext uri="{FF2B5EF4-FFF2-40B4-BE49-F238E27FC236}">
                <a16:creationId xmlns="" xmlns:a16="http://schemas.microsoft.com/office/drawing/2014/main" id="{1047264C-73C3-4F85-A2F9-7973F6535DF6}"/>
              </a:ext>
            </a:extLst>
          </p:cNvPr>
          <p:cNvSpPr/>
          <p:nvPr/>
        </p:nvSpPr>
        <p:spPr>
          <a:xfrm>
            <a:off x="10666191" y="1177841"/>
            <a:ext cx="1080000" cy="1187392"/>
          </a:xfrm>
          <a:prstGeom prst="rect">
            <a:avLst/>
          </a:prstGeom>
          <a:gradFill flip="none" rotWithShape="1">
            <a:gsLst>
              <a:gs pos="0">
                <a:srgbClr val="008770">
                  <a:tint val="66000"/>
                  <a:satMod val="160000"/>
                </a:srgbClr>
              </a:gs>
              <a:gs pos="50000">
                <a:srgbClr val="008770">
                  <a:tint val="44500"/>
                  <a:satMod val="160000"/>
                </a:srgbClr>
              </a:gs>
              <a:gs pos="100000">
                <a:srgbClr val="008770">
                  <a:tint val="23500"/>
                  <a:satMod val="160000"/>
                </a:srgbClr>
              </a:gs>
            </a:gsLst>
            <a:lin ang="13500000" scaled="1"/>
            <a:tileRect/>
          </a:gradFill>
          <a:ln>
            <a:solidFill>
              <a:srgbClr val="00877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dirty="0" smtClean="0">
                <a:solidFill>
                  <a:schemeClr val="tx1"/>
                </a:solidFill>
              </a:rPr>
              <a:t>Some personal data is used to personalise the mailer like the first name/surname</a:t>
            </a:r>
            <a:endParaRPr lang="en-GB" sz="1100" dirty="0">
              <a:solidFill>
                <a:schemeClr val="tx1"/>
              </a:solidFill>
            </a:endParaRPr>
          </a:p>
        </p:txBody>
      </p:sp>
      <p:sp>
        <p:nvSpPr>
          <p:cNvPr id="51" name="Rectangle 50">
            <a:extLst>
              <a:ext uri="{FF2B5EF4-FFF2-40B4-BE49-F238E27FC236}">
                <a16:creationId xmlns="" xmlns:a16="http://schemas.microsoft.com/office/drawing/2014/main" id="{F1D9809B-16B1-420C-8F91-6E27FD2F708C}"/>
              </a:ext>
            </a:extLst>
          </p:cNvPr>
          <p:cNvSpPr/>
          <p:nvPr/>
        </p:nvSpPr>
        <p:spPr>
          <a:xfrm>
            <a:off x="8886126" y="5063228"/>
            <a:ext cx="1080000" cy="1549467"/>
          </a:xfrm>
          <a:prstGeom prst="rect">
            <a:avLst/>
          </a:prstGeom>
          <a:gradFill flip="none" rotWithShape="1">
            <a:gsLst>
              <a:gs pos="0">
                <a:srgbClr val="008770">
                  <a:tint val="66000"/>
                  <a:satMod val="160000"/>
                </a:srgbClr>
              </a:gs>
              <a:gs pos="50000">
                <a:srgbClr val="008770">
                  <a:tint val="44500"/>
                  <a:satMod val="160000"/>
                </a:srgbClr>
              </a:gs>
              <a:gs pos="100000">
                <a:srgbClr val="008770">
                  <a:tint val="23500"/>
                  <a:satMod val="160000"/>
                </a:srgbClr>
              </a:gs>
            </a:gsLst>
            <a:lin ang="13500000" scaled="1"/>
            <a:tileRect/>
          </a:gradFill>
          <a:ln>
            <a:solidFill>
              <a:srgbClr val="00877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dirty="0" smtClean="0">
                <a:solidFill>
                  <a:schemeClr val="tx1"/>
                </a:solidFill>
              </a:rPr>
              <a:t>Adapt keep a record of all un </a:t>
            </a:r>
            <a:r>
              <a:rPr lang="en-GB" sz="1100" dirty="0" err="1" smtClean="0">
                <a:solidFill>
                  <a:schemeClr val="tx1"/>
                </a:solidFill>
              </a:rPr>
              <a:t>subscibes</a:t>
            </a:r>
            <a:r>
              <a:rPr lang="en-GB" sz="1100" dirty="0" smtClean="0">
                <a:solidFill>
                  <a:schemeClr val="tx1"/>
                </a:solidFill>
              </a:rPr>
              <a:t> for email data to ensure no further mailing</a:t>
            </a:r>
            <a:endParaRPr lang="en-GB" sz="1100" dirty="0">
              <a:solidFill>
                <a:schemeClr val="tx1"/>
              </a:solidFill>
            </a:endParaRPr>
          </a:p>
        </p:txBody>
      </p:sp>
      <p:sp>
        <p:nvSpPr>
          <p:cNvPr id="52" name="Rectangle 51">
            <a:extLst>
              <a:ext uri="{FF2B5EF4-FFF2-40B4-BE49-F238E27FC236}">
                <a16:creationId xmlns="" xmlns:a16="http://schemas.microsoft.com/office/drawing/2014/main" id="{0689218B-3146-496E-9851-A0AC742AD194}"/>
              </a:ext>
            </a:extLst>
          </p:cNvPr>
          <p:cNvSpPr/>
          <p:nvPr/>
        </p:nvSpPr>
        <p:spPr>
          <a:xfrm>
            <a:off x="10691073" y="5047884"/>
            <a:ext cx="1080000" cy="1549468"/>
          </a:xfrm>
          <a:prstGeom prst="rect">
            <a:avLst/>
          </a:prstGeom>
          <a:gradFill flip="none" rotWithShape="1">
            <a:gsLst>
              <a:gs pos="0">
                <a:srgbClr val="008770">
                  <a:tint val="66000"/>
                  <a:satMod val="160000"/>
                </a:srgbClr>
              </a:gs>
              <a:gs pos="50000">
                <a:srgbClr val="008770">
                  <a:tint val="44500"/>
                  <a:satMod val="160000"/>
                </a:srgbClr>
              </a:gs>
              <a:gs pos="100000">
                <a:srgbClr val="008770">
                  <a:tint val="23500"/>
                  <a:satMod val="160000"/>
                </a:srgbClr>
              </a:gs>
            </a:gsLst>
            <a:lin ang="13500000" scaled="1"/>
            <a:tileRect/>
          </a:gradFill>
          <a:ln>
            <a:solidFill>
              <a:srgbClr val="00877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dirty="0" smtClean="0">
                <a:solidFill>
                  <a:schemeClr val="tx1"/>
                </a:solidFill>
              </a:rPr>
              <a:t>All data is automatically deleted after 90 days by Adapt</a:t>
            </a:r>
            <a:endParaRPr lang="en-GB" sz="1100" dirty="0">
              <a:solidFill>
                <a:schemeClr val="tx1"/>
              </a:solidFill>
            </a:endParaRPr>
          </a:p>
        </p:txBody>
      </p:sp>
      <p:sp>
        <p:nvSpPr>
          <p:cNvPr id="54" name="Arrow: Right 53">
            <a:extLst>
              <a:ext uri="{FF2B5EF4-FFF2-40B4-BE49-F238E27FC236}">
                <a16:creationId xmlns="" xmlns:a16="http://schemas.microsoft.com/office/drawing/2014/main" id="{C7ABC5D4-02D6-42CB-A171-0C9E7FF8B82E}"/>
              </a:ext>
            </a:extLst>
          </p:cNvPr>
          <p:cNvSpPr/>
          <p:nvPr/>
        </p:nvSpPr>
        <p:spPr>
          <a:xfrm rot="10800000">
            <a:off x="10118903" y="5723113"/>
            <a:ext cx="432048" cy="360040"/>
          </a:xfrm>
          <a:prstGeom prst="rightArrow">
            <a:avLst/>
          </a:prstGeom>
          <a:solidFill>
            <a:srgbClr val="E98300"/>
          </a:solidFill>
          <a:ln>
            <a:solidFill>
              <a:srgbClr val="E983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200"/>
          </a:p>
        </p:txBody>
      </p:sp>
      <p:sp>
        <p:nvSpPr>
          <p:cNvPr id="65" name="Arrow: Right 64">
            <a:extLst>
              <a:ext uri="{FF2B5EF4-FFF2-40B4-BE49-F238E27FC236}">
                <a16:creationId xmlns="" xmlns:a16="http://schemas.microsoft.com/office/drawing/2014/main" id="{2A820F3D-5F8B-4687-867B-47031D631A27}"/>
              </a:ext>
            </a:extLst>
          </p:cNvPr>
          <p:cNvSpPr/>
          <p:nvPr/>
        </p:nvSpPr>
        <p:spPr>
          <a:xfrm rot="5400000">
            <a:off x="10990167" y="2511546"/>
            <a:ext cx="432048" cy="360040"/>
          </a:xfrm>
          <a:prstGeom prst="rightArrow">
            <a:avLst/>
          </a:prstGeom>
          <a:solidFill>
            <a:srgbClr val="E98300"/>
          </a:solidFill>
          <a:ln>
            <a:solidFill>
              <a:srgbClr val="E983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200"/>
          </a:p>
        </p:txBody>
      </p:sp>
      <p:sp>
        <p:nvSpPr>
          <p:cNvPr id="66" name="Rectangle 65">
            <a:extLst>
              <a:ext uri="{FF2B5EF4-FFF2-40B4-BE49-F238E27FC236}">
                <a16:creationId xmlns="" xmlns:a16="http://schemas.microsoft.com/office/drawing/2014/main" id="{CCDB6B4E-CD92-4916-BFB2-62C28E3E04F8}"/>
              </a:ext>
            </a:extLst>
          </p:cNvPr>
          <p:cNvSpPr/>
          <p:nvPr/>
        </p:nvSpPr>
        <p:spPr>
          <a:xfrm>
            <a:off x="10666191" y="2970976"/>
            <a:ext cx="1080000" cy="1555498"/>
          </a:xfrm>
          <a:prstGeom prst="rect">
            <a:avLst/>
          </a:prstGeom>
          <a:gradFill flip="none" rotWithShape="1">
            <a:gsLst>
              <a:gs pos="0">
                <a:srgbClr val="008770">
                  <a:tint val="66000"/>
                  <a:satMod val="160000"/>
                </a:srgbClr>
              </a:gs>
              <a:gs pos="50000">
                <a:srgbClr val="008770">
                  <a:tint val="44500"/>
                  <a:satMod val="160000"/>
                </a:srgbClr>
              </a:gs>
              <a:gs pos="100000">
                <a:srgbClr val="008770">
                  <a:tint val="23500"/>
                  <a:satMod val="160000"/>
                </a:srgbClr>
              </a:gs>
            </a:gsLst>
            <a:lin ang="13500000" scaled="1"/>
            <a:tileRect/>
          </a:gradFill>
          <a:ln>
            <a:solidFill>
              <a:srgbClr val="00877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dirty="0" smtClean="0">
                <a:solidFill>
                  <a:schemeClr val="tx1"/>
                </a:solidFill>
              </a:rPr>
              <a:t>For Printed materials the data will be sent securely to the printers for personalisation. After fulfilment data is deleted.</a:t>
            </a:r>
            <a:endParaRPr lang="en-GB" sz="1100" dirty="0">
              <a:solidFill>
                <a:schemeClr val="tx1"/>
              </a:solidFill>
            </a:endParaRPr>
          </a:p>
        </p:txBody>
      </p:sp>
      <p:sp>
        <p:nvSpPr>
          <p:cNvPr id="67" name="Arrow: Right 66">
            <a:extLst>
              <a:ext uri="{FF2B5EF4-FFF2-40B4-BE49-F238E27FC236}">
                <a16:creationId xmlns="" xmlns:a16="http://schemas.microsoft.com/office/drawing/2014/main" id="{E1152A5A-8976-421B-B11B-11DADB1180CC}"/>
              </a:ext>
            </a:extLst>
          </p:cNvPr>
          <p:cNvSpPr/>
          <p:nvPr/>
        </p:nvSpPr>
        <p:spPr>
          <a:xfrm rot="5400000">
            <a:off x="11015049" y="4612528"/>
            <a:ext cx="432048" cy="360040"/>
          </a:xfrm>
          <a:prstGeom prst="rightArrow">
            <a:avLst/>
          </a:prstGeom>
          <a:solidFill>
            <a:srgbClr val="E98300"/>
          </a:solidFill>
          <a:ln>
            <a:solidFill>
              <a:srgbClr val="E983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200"/>
          </a:p>
        </p:txBody>
      </p:sp>
      <p:sp>
        <p:nvSpPr>
          <p:cNvPr id="26" name="Arrow: Right 25">
            <a:extLst>
              <a:ext uri="{FF2B5EF4-FFF2-40B4-BE49-F238E27FC236}">
                <a16:creationId xmlns="" xmlns:a16="http://schemas.microsoft.com/office/drawing/2014/main" id="{A096E318-BDB4-4564-9D72-10D26A17F1AB}"/>
              </a:ext>
            </a:extLst>
          </p:cNvPr>
          <p:cNvSpPr/>
          <p:nvPr/>
        </p:nvSpPr>
        <p:spPr>
          <a:xfrm rot="5400000">
            <a:off x="5016464" y="4562478"/>
            <a:ext cx="432048" cy="360040"/>
          </a:xfrm>
          <a:prstGeom prst="rightArrow">
            <a:avLst/>
          </a:prstGeom>
          <a:solidFill>
            <a:srgbClr val="E98300"/>
          </a:solidFill>
          <a:ln>
            <a:solidFill>
              <a:srgbClr val="E983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200"/>
          </a:p>
        </p:txBody>
      </p:sp>
      <p:sp>
        <p:nvSpPr>
          <p:cNvPr id="27" name="Rectangle 26">
            <a:extLst>
              <a:ext uri="{FF2B5EF4-FFF2-40B4-BE49-F238E27FC236}">
                <a16:creationId xmlns="" xmlns:a16="http://schemas.microsoft.com/office/drawing/2014/main" id="{13F493B2-9E62-4A9A-9A49-EA2D78D3DEBE}"/>
              </a:ext>
            </a:extLst>
          </p:cNvPr>
          <p:cNvSpPr/>
          <p:nvPr/>
        </p:nvSpPr>
        <p:spPr>
          <a:xfrm>
            <a:off x="4746618" y="5047884"/>
            <a:ext cx="1080000" cy="1549467"/>
          </a:xfrm>
          <a:prstGeom prst="rect">
            <a:avLst/>
          </a:prstGeom>
          <a:gradFill flip="none" rotWithShape="1">
            <a:gsLst>
              <a:gs pos="0">
                <a:srgbClr val="008770">
                  <a:tint val="66000"/>
                  <a:satMod val="160000"/>
                </a:srgbClr>
              </a:gs>
              <a:gs pos="50000">
                <a:srgbClr val="008770">
                  <a:tint val="44500"/>
                  <a:satMod val="160000"/>
                </a:srgbClr>
              </a:gs>
              <a:gs pos="100000">
                <a:srgbClr val="008770">
                  <a:tint val="23500"/>
                  <a:satMod val="160000"/>
                </a:srgbClr>
              </a:gs>
            </a:gsLst>
            <a:lin ang="13500000" scaled="1"/>
            <a:tileRect/>
          </a:gradFill>
          <a:ln>
            <a:solidFill>
              <a:srgbClr val="00877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dirty="0">
                <a:solidFill>
                  <a:schemeClr val="tx1"/>
                </a:solidFill>
              </a:rPr>
              <a:t>MM deletes all data files 6 months after they were collected.</a:t>
            </a:r>
          </a:p>
        </p:txBody>
      </p:sp>
    </p:spTree>
    <p:extLst>
      <p:ext uri="{BB962C8B-B14F-4D97-AF65-F5344CB8AC3E}">
        <p14:creationId xmlns:p14="http://schemas.microsoft.com/office/powerpoint/2010/main" val="77180679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 xmlns:a16="http://schemas.microsoft.com/office/drawing/2014/main" id="{7B7A4D6E-EEA2-4E3A-BEDE-CCC84551D640}"/>
              </a:ext>
            </a:extLst>
          </p:cNvPr>
          <p:cNvSpPr>
            <a:spLocks noGrp="1"/>
          </p:cNvSpPr>
          <p:nvPr>
            <p:ph type="title"/>
          </p:nvPr>
        </p:nvSpPr>
        <p:spPr/>
        <p:txBody>
          <a:bodyPr>
            <a:normAutofit fontScale="90000"/>
          </a:bodyPr>
          <a:lstStyle/>
          <a:p>
            <a:r>
              <a:rPr lang="en-GB" dirty="0" smtClean="0"/>
              <a:t>Skoda Manufacturer </a:t>
            </a:r>
            <a:r>
              <a:rPr lang="en-GB" dirty="0"/>
              <a:t>Printing &amp; Email solutions</a:t>
            </a:r>
          </a:p>
        </p:txBody>
      </p:sp>
      <p:sp>
        <p:nvSpPr>
          <p:cNvPr id="8" name="Rectangle 7">
            <a:extLst>
              <a:ext uri="{FF2B5EF4-FFF2-40B4-BE49-F238E27FC236}">
                <a16:creationId xmlns="" xmlns:a16="http://schemas.microsoft.com/office/drawing/2014/main" id="{052AFF28-1B81-4E4E-BAF2-EA9F5857B598}"/>
              </a:ext>
            </a:extLst>
          </p:cNvPr>
          <p:cNvSpPr/>
          <p:nvPr/>
        </p:nvSpPr>
        <p:spPr>
          <a:xfrm>
            <a:off x="119336" y="1160747"/>
            <a:ext cx="1265807" cy="2747736"/>
          </a:xfrm>
          <a:prstGeom prst="rect">
            <a:avLst/>
          </a:prstGeom>
          <a:gradFill flip="none" rotWithShape="1">
            <a:gsLst>
              <a:gs pos="0">
                <a:srgbClr val="008770">
                  <a:tint val="66000"/>
                  <a:satMod val="160000"/>
                </a:srgbClr>
              </a:gs>
              <a:gs pos="50000">
                <a:srgbClr val="008770">
                  <a:tint val="44500"/>
                  <a:satMod val="160000"/>
                </a:srgbClr>
              </a:gs>
              <a:gs pos="100000">
                <a:srgbClr val="008770">
                  <a:tint val="23500"/>
                  <a:satMod val="160000"/>
                </a:srgbClr>
              </a:gs>
            </a:gsLst>
            <a:lin ang="13500000" scaled="1"/>
            <a:tileRect/>
          </a:gradFill>
          <a:ln>
            <a:solidFill>
              <a:srgbClr val="00877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b="1" dirty="0">
                <a:solidFill>
                  <a:schemeClr val="tx1"/>
                </a:solidFill>
              </a:rPr>
              <a:t>Process for Using </a:t>
            </a:r>
            <a:r>
              <a:rPr lang="en-GB" sz="1200" b="1" dirty="0" smtClean="0">
                <a:solidFill>
                  <a:schemeClr val="tx1"/>
                </a:solidFill>
              </a:rPr>
              <a:t>Skoda SLM mailing &amp; email services</a:t>
            </a:r>
            <a:endParaRPr lang="en-GB" sz="1200" b="1" dirty="0">
              <a:solidFill>
                <a:schemeClr val="tx1"/>
              </a:solidFill>
            </a:endParaRPr>
          </a:p>
          <a:p>
            <a:pPr algn="ctr"/>
            <a:endParaRPr lang="en-GB" sz="1200" b="1" dirty="0">
              <a:solidFill>
                <a:schemeClr val="tx1"/>
              </a:solidFill>
            </a:endParaRPr>
          </a:p>
          <a:p>
            <a:pPr algn="ctr"/>
            <a:r>
              <a:rPr lang="en-GB" sz="1200" b="1" dirty="0">
                <a:solidFill>
                  <a:schemeClr val="tx1"/>
                </a:solidFill>
              </a:rPr>
              <a:t>ABBREVIATIONS:</a:t>
            </a:r>
          </a:p>
          <a:p>
            <a:pPr algn="ctr"/>
            <a:r>
              <a:rPr lang="en-GB" sz="1200" b="1" dirty="0">
                <a:solidFill>
                  <a:schemeClr val="tx1"/>
                </a:solidFill>
              </a:rPr>
              <a:t>MM – </a:t>
            </a:r>
            <a:r>
              <a:rPr lang="en-GB" sz="1200" b="1" dirty="0" smtClean="0">
                <a:solidFill>
                  <a:schemeClr val="tx1"/>
                </a:solidFill>
              </a:rPr>
              <a:t>Platinum Marketing </a:t>
            </a:r>
            <a:r>
              <a:rPr lang="en-GB" sz="1200" b="1" dirty="0">
                <a:solidFill>
                  <a:schemeClr val="tx1"/>
                </a:solidFill>
              </a:rPr>
              <a:t>Manager.</a:t>
            </a:r>
          </a:p>
          <a:p>
            <a:pPr algn="ctr"/>
            <a:r>
              <a:rPr lang="en-GB" sz="1200" b="1" dirty="0">
                <a:solidFill>
                  <a:schemeClr val="tx1"/>
                </a:solidFill>
              </a:rPr>
              <a:t>---------------------</a:t>
            </a:r>
          </a:p>
          <a:p>
            <a:pPr algn="ctr"/>
            <a:r>
              <a:rPr lang="en-GB" sz="1200" b="1" dirty="0">
                <a:solidFill>
                  <a:schemeClr val="tx1"/>
                </a:solidFill>
              </a:rPr>
              <a:t>DM – Direct Marketing</a:t>
            </a:r>
          </a:p>
          <a:p>
            <a:pPr algn="ctr"/>
            <a:r>
              <a:rPr lang="en-GB" sz="1200" b="1" dirty="0">
                <a:solidFill>
                  <a:schemeClr val="tx1"/>
                </a:solidFill>
              </a:rPr>
              <a:t>---------------------</a:t>
            </a:r>
          </a:p>
          <a:p>
            <a:pPr algn="ctr"/>
            <a:r>
              <a:rPr lang="en-GB" sz="1200" b="1" dirty="0" smtClean="0">
                <a:solidFill>
                  <a:schemeClr val="tx1"/>
                </a:solidFill>
              </a:rPr>
              <a:t>SLM </a:t>
            </a:r>
            <a:r>
              <a:rPr lang="en-GB" sz="1200" b="1" dirty="0">
                <a:solidFill>
                  <a:schemeClr val="tx1"/>
                </a:solidFill>
              </a:rPr>
              <a:t>– </a:t>
            </a:r>
            <a:r>
              <a:rPr lang="en-GB" sz="1200" b="1" dirty="0" smtClean="0">
                <a:solidFill>
                  <a:schemeClr val="tx1"/>
                </a:solidFill>
              </a:rPr>
              <a:t>Skoda Local Marketing</a:t>
            </a:r>
            <a:endParaRPr lang="en-GB" sz="1200" b="1" dirty="0">
              <a:solidFill>
                <a:schemeClr val="tx1"/>
              </a:solidFill>
            </a:endParaRPr>
          </a:p>
        </p:txBody>
      </p:sp>
      <p:sp>
        <p:nvSpPr>
          <p:cNvPr id="9" name="Rectangle 8">
            <a:extLst>
              <a:ext uri="{FF2B5EF4-FFF2-40B4-BE49-F238E27FC236}">
                <a16:creationId xmlns="" xmlns:a16="http://schemas.microsoft.com/office/drawing/2014/main" id="{5A20DB8A-CA4A-4843-AFAF-505965CC6BFF}"/>
              </a:ext>
            </a:extLst>
          </p:cNvPr>
          <p:cNvSpPr/>
          <p:nvPr/>
        </p:nvSpPr>
        <p:spPr>
          <a:xfrm>
            <a:off x="1718179" y="1177841"/>
            <a:ext cx="1080000" cy="1187394"/>
          </a:xfrm>
          <a:prstGeom prst="rect">
            <a:avLst/>
          </a:prstGeom>
          <a:gradFill flip="none" rotWithShape="1">
            <a:gsLst>
              <a:gs pos="0">
                <a:srgbClr val="008770">
                  <a:tint val="66000"/>
                  <a:satMod val="160000"/>
                </a:srgbClr>
              </a:gs>
              <a:gs pos="50000">
                <a:srgbClr val="008770">
                  <a:tint val="44500"/>
                  <a:satMod val="160000"/>
                </a:srgbClr>
              </a:gs>
              <a:gs pos="100000">
                <a:srgbClr val="008770">
                  <a:tint val="23500"/>
                  <a:satMod val="160000"/>
                </a:srgbClr>
              </a:gs>
            </a:gsLst>
            <a:lin ang="13500000" scaled="1"/>
            <a:tileRect/>
          </a:gradFill>
          <a:ln>
            <a:solidFill>
              <a:srgbClr val="00877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dirty="0" smtClean="0">
                <a:solidFill>
                  <a:schemeClr val="tx1"/>
                </a:solidFill>
              </a:rPr>
              <a:t>MM Request </a:t>
            </a:r>
            <a:r>
              <a:rPr lang="en-GB" sz="1100" dirty="0">
                <a:solidFill>
                  <a:schemeClr val="tx1"/>
                </a:solidFill>
              </a:rPr>
              <a:t>data from DM relevant to the offer being promoted</a:t>
            </a:r>
          </a:p>
        </p:txBody>
      </p:sp>
      <p:sp>
        <p:nvSpPr>
          <p:cNvPr id="10" name="Arrow: Right 9">
            <a:extLst>
              <a:ext uri="{FF2B5EF4-FFF2-40B4-BE49-F238E27FC236}">
                <a16:creationId xmlns="" xmlns:a16="http://schemas.microsoft.com/office/drawing/2014/main" id="{F7697BA2-C7AD-4556-9755-1961ABE32CCB}"/>
              </a:ext>
            </a:extLst>
          </p:cNvPr>
          <p:cNvSpPr/>
          <p:nvPr/>
        </p:nvSpPr>
        <p:spPr>
          <a:xfrm>
            <a:off x="1385143" y="1448780"/>
            <a:ext cx="252000" cy="360040"/>
          </a:xfrm>
          <a:prstGeom prst="rightArrow">
            <a:avLst/>
          </a:prstGeom>
          <a:solidFill>
            <a:srgbClr val="E98300"/>
          </a:solidFill>
          <a:ln>
            <a:solidFill>
              <a:srgbClr val="E983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200"/>
          </a:p>
        </p:txBody>
      </p:sp>
      <p:sp>
        <p:nvSpPr>
          <p:cNvPr id="11" name="Arrow: Right 10">
            <a:extLst>
              <a:ext uri="{FF2B5EF4-FFF2-40B4-BE49-F238E27FC236}">
                <a16:creationId xmlns="" xmlns:a16="http://schemas.microsoft.com/office/drawing/2014/main" id="{B08168D8-971C-4924-8F18-A38E19944FC9}"/>
              </a:ext>
            </a:extLst>
          </p:cNvPr>
          <p:cNvSpPr/>
          <p:nvPr/>
        </p:nvSpPr>
        <p:spPr>
          <a:xfrm>
            <a:off x="2879215" y="1448780"/>
            <a:ext cx="252000" cy="360040"/>
          </a:xfrm>
          <a:prstGeom prst="rightArrow">
            <a:avLst/>
          </a:prstGeom>
          <a:solidFill>
            <a:srgbClr val="E98300"/>
          </a:solidFill>
          <a:ln>
            <a:solidFill>
              <a:srgbClr val="E983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200"/>
          </a:p>
        </p:txBody>
      </p:sp>
      <p:sp>
        <p:nvSpPr>
          <p:cNvPr id="12" name="Rectangle 11">
            <a:extLst>
              <a:ext uri="{FF2B5EF4-FFF2-40B4-BE49-F238E27FC236}">
                <a16:creationId xmlns="" xmlns:a16="http://schemas.microsoft.com/office/drawing/2014/main" id="{25E5490F-C833-488E-AA2A-47DD42F99CD4}"/>
              </a:ext>
            </a:extLst>
          </p:cNvPr>
          <p:cNvSpPr/>
          <p:nvPr/>
        </p:nvSpPr>
        <p:spPr>
          <a:xfrm>
            <a:off x="3211093" y="1161563"/>
            <a:ext cx="1080000" cy="1203672"/>
          </a:xfrm>
          <a:prstGeom prst="rect">
            <a:avLst/>
          </a:prstGeom>
          <a:gradFill flip="none" rotWithShape="1">
            <a:gsLst>
              <a:gs pos="0">
                <a:srgbClr val="008770">
                  <a:tint val="66000"/>
                  <a:satMod val="160000"/>
                </a:srgbClr>
              </a:gs>
              <a:gs pos="50000">
                <a:srgbClr val="008770">
                  <a:tint val="44500"/>
                  <a:satMod val="160000"/>
                </a:srgbClr>
              </a:gs>
              <a:gs pos="100000">
                <a:srgbClr val="008770">
                  <a:tint val="23500"/>
                  <a:satMod val="160000"/>
                </a:srgbClr>
              </a:gs>
            </a:gsLst>
            <a:lin ang="13500000" scaled="1"/>
            <a:tileRect/>
          </a:gradFill>
          <a:ln>
            <a:solidFill>
              <a:srgbClr val="00877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dirty="0">
                <a:solidFill>
                  <a:schemeClr val="tx1"/>
                </a:solidFill>
              </a:rPr>
              <a:t>DM to check data for permissions &amp; </a:t>
            </a:r>
            <a:r>
              <a:rPr lang="en-GB" sz="1100" dirty="0" smtClean="0">
                <a:solidFill>
                  <a:schemeClr val="tx1"/>
                </a:solidFill>
              </a:rPr>
              <a:t>duplicates</a:t>
            </a:r>
            <a:endParaRPr lang="en-GB" sz="1100" dirty="0">
              <a:solidFill>
                <a:schemeClr val="tx1"/>
              </a:solidFill>
            </a:endParaRPr>
          </a:p>
        </p:txBody>
      </p:sp>
      <p:sp>
        <p:nvSpPr>
          <p:cNvPr id="13" name="Arrow: Right 12">
            <a:extLst>
              <a:ext uri="{FF2B5EF4-FFF2-40B4-BE49-F238E27FC236}">
                <a16:creationId xmlns="" xmlns:a16="http://schemas.microsoft.com/office/drawing/2014/main" id="{281A8299-3F90-4871-AC81-40F05E7A3791}"/>
              </a:ext>
            </a:extLst>
          </p:cNvPr>
          <p:cNvSpPr/>
          <p:nvPr/>
        </p:nvSpPr>
        <p:spPr>
          <a:xfrm>
            <a:off x="4370971" y="1449188"/>
            <a:ext cx="252000" cy="360040"/>
          </a:xfrm>
          <a:prstGeom prst="rightArrow">
            <a:avLst/>
          </a:prstGeom>
          <a:solidFill>
            <a:srgbClr val="E98300"/>
          </a:solidFill>
          <a:ln>
            <a:solidFill>
              <a:srgbClr val="E983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200"/>
          </a:p>
        </p:txBody>
      </p:sp>
      <p:sp>
        <p:nvSpPr>
          <p:cNvPr id="14" name="Rectangle 13">
            <a:extLst>
              <a:ext uri="{FF2B5EF4-FFF2-40B4-BE49-F238E27FC236}">
                <a16:creationId xmlns="" xmlns:a16="http://schemas.microsoft.com/office/drawing/2014/main" id="{66CC7D4E-F0F7-45AA-9329-5100EF9D5B5B}"/>
              </a:ext>
            </a:extLst>
          </p:cNvPr>
          <p:cNvSpPr/>
          <p:nvPr/>
        </p:nvSpPr>
        <p:spPr>
          <a:xfrm>
            <a:off x="4702849" y="1160747"/>
            <a:ext cx="1080000" cy="1204487"/>
          </a:xfrm>
          <a:prstGeom prst="rect">
            <a:avLst/>
          </a:prstGeom>
          <a:gradFill flip="none" rotWithShape="1">
            <a:gsLst>
              <a:gs pos="0">
                <a:srgbClr val="008770">
                  <a:tint val="66000"/>
                  <a:satMod val="160000"/>
                </a:srgbClr>
              </a:gs>
              <a:gs pos="50000">
                <a:srgbClr val="008770">
                  <a:tint val="44500"/>
                  <a:satMod val="160000"/>
                </a:srgbClr>
              </a:gs>
              <a:gs pos="100000">
                <a:srgbClr val="008770">
                  <a:tint val="23500"/>
                  <a:satMod val="160000"/>
                </a:srgbClr>
              </a:gs>
            </a:gsLst>
            <a:lin ang="13500000" scaled="1"/>
            <a:tileRect/>
          </a:gradFill>
          <a:ln>
            <a:solidFill>
              <a:srgbClr val="00877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dirty="0">
                <a:solidFill>
                  <a:schemeClr val="tx1"/>
                </a:solidFill>
              </a:rPr>
              <a:t>Cleansed data emailed to MM</a:t>
            </a:r>
          </a:p>
        </p:txBody>
      </p:sp>
      <p:sp>
        <p:nvSpPr>
          <p:cNvPr id="15" name="Arrow: Right 14">
            <a:extLst>
              <a:ext uri="{FF2B5EF4-FFF2-40B4-BE49-F238E27FC236}">
                <a16:creationId xmlns="" xmlns:a16="http://schemas.microsoft.com/office/drawing/2014/main" id="{F5AF7196-F390-4D6B-A2C2-74D838AC3F88}"/>
              </a:ext>
            </a:extLst>
          </p:cNvPr>
          <p:cNvSpPr/>
          <p:nvPr/>
        </p:nvSpPr>
        <p:spPr>
          <a:xfrm>
            <a:off x="5881155" y="1443513"/>
            <a:ext cx="252000" cy="360040"/>
          </a:xfrm>
          <a:prstGeom prst="rightArrow">
            <a:avLst/>
          </a:prstGeom>
          <a:solidFill>
            <a:srgbClr val="E98300"/>
          </a:solidFill>
          <a:ln>
            <a:solidFill>
              <a:srgbClr val="E983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200"/>
          </a:p>
        </p:txBody>
      </p:sp>
      <p:sp>
        <p:nvSpPr>
          <p:cNvPr id="16" name="Rectangle 15">
            <a:extLst>
              <a:ext uri="{FF2B5EF4-FFF2-40B4-BE49-F238E27FC236}">
                <a16:creationId xmlns="" xmlns:a16="http://schemas.microsoft.com/office/drawing/2014/main" id="{9DD01EA1-BF1B-46E6-95AC-5BE7262F2F7A}"/>
              </a:ext>
            </a:extLst>
          </p:cNvPr>
          <p:cNvSpPr/>
          <p:nvPr/>
        </p:nvSpPr>
        <p:spPr>
          <a:xfrm>
            <a:off x="6194605" y="1177840"/>
            <a:ext cx="1080000" cy="1187393"/>
          </a:xfrm>
          <a:prstGeom prst="rect">
            <a:avLst/>
          </a:prstGeom>
          <a:gradFill flip="none" rotWithShape="1">
            <a:gsLst>
              <a:gs pos="0">
                <a:srgbClr val="008770">
                  <a:tint val="66000"/>
                  <a:satMod val="160000"/>
                </a:srgbClr>
              </a:gs>
              <a:gs pos="50000">
                <a:srgbClr val="008770">
                  <a:tint val="44500"/>
                  <a:satMod val="160000"/>
                </a:srgbClr>
              </a:gs>
              <a:gs pos="100000">
                <a:srgbClr val="008770">
                  <a:tint val="23500"/>
                  <a:satMod val="160000"/>
                </a:srgbClr>
              </a:gs>
            </a:gsLst>
            <a:lin ang="13500000" scaled="1"/>
            <a:tileRect/>
          </a:gradFill>
          <a:ln>
            <a:solidFill>
              <a:srgbClr val="00877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100" dirty="0" smtClean="0">
                <a:solidFill>
                  <a:schemeClr val="tx1"/>
                </a:solidFill>
              </a:rPr>
              <a:t>Data is </a:t>
            </a:r>
            <a:r>
              <a:rPr lang="en-GB" sz="1100" dirty="0">
                <a:solidFill>
                  <a:schemeClr val="tx1"/>
                </a:solidFill>
              </a:rPr>
              <a:t>uploaded </a:t>
            </a:r>
            <a:r>
              <a:rPr lang="en-GB" sz="1100" dirty="0" smtClean="0">
                <a:solidFill>
                  <a:schemeClr val="tx1"/>
                </a:solidFill>
              </a:rPr>
              <a:t>to </a:t>
            </a:r>
            <a:r>
              <a:rPr lang="en-GB" sz="1100" dirty="0">
                <a:solidFill>
                  <a:schemeClr val="tx1"/>
                </a:solidFill>
              </a:rPr>
              <a:t>the secure link I supply by </a:t>
            </a:r>
            <a:r>
              <a:rPr lang="en-GB" sz="1100" dirty="0" smtClean="0">
                <a:solidFill>
                  <a:schemeClr val="tx1"/>
                </a:solidFill>
              </a:rPr>
              <a:t>MM</a:t>
            </a:r>
            <a:endParaRPr lang="en-GB" sz="1100" dirty="0">
              <a:solidFill>
                <a:schemeClr val="tx1"/>
              </a:solidFill>
            </a:endParaRPr>
          </a:p>
        </p:txBody>
      </p:sp>
      <p:sp>
        <p:nvSpPr>
          <p:cNvPr id="19" name="Arrow: Right 18">
            <a:extLst>
              <a:ext uri="{FF2B5EF4-FFF2-40B4-BE49-F238E27FC236}">
                <a16:creationId xmlns="" xmlns:a16="http://schemas.microsoft.com/office/drawing/2014/main" id="{FEC32F7C-0655-4C0A-9F48-298DEC7C1C61}"/>
              </a:ext>
            </a:extLst>
          </p:cNvPr>
          <p:cNvSpPr/>
          <p:nvPr/>
        </p:nvSpPr>
        <p:spPr>
          <a:xfrm rot="5400000">
            <a:off x="5026825" y="2574932"/>
            <a:ext cx="432048" cy="360040"/>
          </a:xfrm>
          <a:prstGeom prst="rightArrow">
            <a:avLst/>
          </a:prstGeom>
          <a:solidFill>
            <a:srgbClr val="E98300"/>
          </a:solidFill>
          <a:ln>
            <a:solidFill>
              <a:srgbClr val="E983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200"/>
          </a:p>
        </p:txBody>
      </p:sp>
      <p:sp>
        <p:nvSpPr>
          <p:cNvPr id="23" name="Rectangle 22">
            <a:extLst>
              <a:ext uri="{FF2B5EF4-FFF2-40B4-BE49-F238E27FC236}">
                <a16:creationId xmlns="" xmlns:a16="http://schemas.microsoft.com/office/drawing/2014/main" id="{B09F9BC5-DA3A-4D12-8BBC-3F615E8C4842}"/>
              </a:ext>
            </a:extLst>
          </p:cNvPr>
          <p:cNvSpPr/>
          <p:nvPr/>
        </p:nvSpPr>
        <p:spPr>
          <a:xfrm>
            <a:off x="4746618" y="3123614"/>
            <a:ext cx="1080000" cy="1313498"/>
          </a:xfrm>
          <a:prstGeom prst="rect">
            <a:avLst/>
          </a:prstGeom>
          <a:gradFill flip="none" rotWithShape="1">
            <a:gsLst>
              <a:gs pos="0">
                <a:srgbClr val="008770">
                  <a:tint val="66000"/>
                  <a:satMod val="160000"/>
                </a:srgbClr>
              </a:gs>
              <a:gs pos="50000">
                <a:srgbClr val="008770">
                  <a:tint val="44500"/>
                  <a:satMod val="160000"/>
                </a:srgbClr>
              </a:gs>
              <a:gs pos="100000">
                <a:srgbClr val="008770">
                  <a:tint val="23500"/>
                  <a:satMod val="160000"/>
                </a:srgbClr>
              </a:gs>
            </a:gsLst>
            <a:lin ang="13500000" scaled="1"/>
            <a:tileRect/>
          </a:gradFill>
          <a:ln>
            <a:solidFill>
              <a:srgbClr val="00877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dirty="0">
                <a:solidFill>
                  <a:schemeClr val="tx1"/>
                </a:solidFill>
              </a:rPr>
              <a:t>MM saves data into folder on PC marked data files from DM</a:t>
            </a:r>
          </a:p>
        </p:txBody>
      </p:sp>
      <p:sp>
        <p:nvSpPr>
          <p:cNvPr id="24" name="Rectangle 23">
            <a:extLst>
              <a:ext uri="{FF2B5EF4-FFF2-40B4-BE49-F238E27FC236}">
                <a16:creationId xmlns="" xmlns:a16="http://schemas.microsoft.com/office/drawing/2014/main" id="{BE171AB9-C5B1-4623-847E-B315BC729524}"/>
              </a:ext>
            </a:extLst>
          </p:cNvPr>
          <p:cNvSpPr/>
          <p:nvPr/>
        </p:nvSpPr>
        <p:spPr>
          <a:xfrm>
            <a:off x="7685135" y="1160747"/>
            <a:ext cx="1080000" cy="1594205"/>
          </a:xfrm>
          <a:prstGeom prst="rect">
            <a:avLst/>
          </a:prstGeom>
          <a:gradFill flip="none" rotWithShape="1">
            <a:gsLst>
              <a:gs pos="0">
                <a:srgbClr val="008770">
                  <a:tint val="66000"/>
                  <a:satMod val="160000"/>
                </a:srgbClr>
              </a:gs>
              <a:gs pos="50000">
                <a:srgbClr val="008770">
                  <a:tint val="44500"/>
                  <a:satMod val="160000"/>
                </a:srgbClr>
              </a:gs>
              <a:gs pos="100000">
                <a:srgbClr val="008770">
                  <a:tint val="23500"/>
                  <a:satMod val="160000"/>
                </a:srgbClr>
              </a:gs>
            </a:gsLst>
            <a:lin ang="13500000" scaled="1"/>
            <a:tileRect/>
          </a:gradFill>
          <a:ln>
            <a:solidFill>
              <a:srgbClr val="00877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100" dirty="0">
                <a:solidFill>
                  <a:schemeClr val="tx1"/>
                </a:solidFill>
              </a:rPr>
              <a:t>The office then passes that data to the printer to fulfil the addressing requirements and send out (by post or e-DM)</a:t>
            </a:r>
          </a:p>
        </p:txBody>
      </p:sp>
      <p:sp>
        <p:nvSpPr>
          <p:cNvPr id="41" name="Arrow: Right 40">
            <a:extLst>
              <a:ext uri="{FF2B5EF4-FFF2-40B4-BE49-F238E27FC236}">
                <a16:creationId xmlns="" xmlns:a16="http://schemas.microsoft.com/office/drawing/2014/main" id="{1A7198F9-B791-48CA-9B6A-258E48F59C73}"/>
              </a:ext>
            </a:extLst>
          </p:cNvPr>
          <p:cNvSpPr/>
          <p:nvPr/>
        </p:nvSpPr>
        <p:spPr>
          <a:xfrm>
            <a:off x="7353870" y="1443513"/>
            <a:ext cx="252000" cy="360040"/>
          </a:xfrm>
          <a:prstGeom prst="rightArrow">
            <a:avLst/>
          </a:prstGeom>
          <a:solidFill>
            <a:srgbClr val="E98300"/>
          </a:solidFill>
          <a:ln>
            <a:solidFill>
              <a:srgbClr val="E983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200"/>
          </a:p>
        </p:txBody>
      </p:sp>
      <p:sp>
        <p:nvSpPr>
          <p:cNvPr id="42" name="Arrow: Right 41">
            <a:extLst>
              <a:ext uri="{FF2B5EF4-FFF2-40B4-BE49-F238E27FC236}">
                <a16:creationId xmlns="" xmlns:a16="http://schemas.microsoft.com/office/drawing/2014/main" id="{9507442D-BBBC-4087-A56C-2DAC8792E712}"/>
              </a:ext>
            </a:extLst>
          </p:cNvPr>
          <p:cNvSpPr/>
          <p:nvPr/>
        </p:nvSpPr>
        <p:spPr>
          <a:xfrm>
            <a:off x="8844399" y="1412776"/>
            <a:ext cx="252000" cy="360040"/>
          </a:xfrm>
          <a:prstGeom prst="rightArrow">
            <a:avLst/>
          </a:prstGeom>
          <a:solidFill>
            <a:srgbClr val="E98300"/>
          </a:solidFill>
          <a:ln>
            <a:solidFill>
              <a:srgbClr val="E983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200"/>
          </a:p>
        </p:txBody>
      </p:sp>
      <p:sp>
        <p:nvSpPr>
          <p:cNvPr id="43" name="Rectangle 42">
            <a:extLst>
              <a:ext uri="{FF2B5EF4-FFF2-40B4-BE49-F238E27FC236}">
                <a16:creationId xmlns="" xmlns:a16="http://schemas.microsoft.com/office/drawing/2014/main" id="{3CD2432F-2313-49B4-91EF-82163626A7FC}"/>
              </a:ext>
            </a:extLst>
          </p:cNvPr>
          <p:cNvSpPr/>
          <p:nvPr/>
        </p:nvSpPr>
        <p:spPr>
          <a:xfrm>
            <a:off x="9175663" y="1177841"/>
            <a:ext cx="1080000" cy="1187392"/>
          </a:xfrm>
          <a:prstGeom prst="rect">
            <a:avLst/>
          </a:prstGeom>
          <a:gradFill flip="none" rotWithShape="1">
            <a:gsLst>
              <a:gs pos="0">
                <a:srgbClr val="008770">
                  <a:tint val="66000"/>
                  <a:satMod val="160000"/>
                </a:srgbClr>
              </a:gs>
              <a:gs pos="50000">
                <a:srgbClr val="008770">
                  <a:tint val="44500"/>
                  <a:satMod val="160000"/>
                </a:srgbClr>
              </a:gs>
              <a:gs pos="100000">
                <a:srgbClr val="008770">
                  <a:tint val="23500"/>
                  <a:satMod val="160000"/>
                </a:srgbClr>
              </a:gs>
            </a:gsLst>
            <a:lin ang="13500000" scaled="1"/>
            <a:tileRect/>
          </a:gradFill>
          <a:ln>
            <a:solidFill>
              <a:srgbClr val="00877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100" dirty="0">
                <a:solidFill>
                  <a:schemeClr val="tx1"/>
                </a:solidFill>
              </a:rPr>
              <a:t>D</a:t>
            </a:r>
            <a:r>
              <a:rPr lang="en-GB" sz="1100" dirty="0" smtClean="0">
                <a:solidFill>
                  <a:schemeClr val="tx1"/>
                </a:solidFill>
              </a:rPr>
              <a:t>ata </a:t>
            </a:r>
            <a:r>
              <a:rPr lang="en-GB" sz="1100" dirty="0">
                <a:solidFill>
                  <a:schemeClr val="tx1"/>
                </a:solidFill>
              </a:rPr>
              <a:t>is then deleted from </a:t>
            </a:r>
            <a:r>
              <a:rPr lang="en-GB" sz="1100" dirty="0" smtClean="0">
                <a:solidFill>
                  <a:schemeClr val="tx1"/>
                </a:solidFill>
              </a:rPr>
              <a:t>the printers </a:t>
            </a:r>
            <a:r>
              <a:rPr lang="en-GB" sz="1100" dirty="0">
                <a:solidFill>
                  <a:schemeClr val="tx1"/>
                </a:solidFill>
              </a:rPr>
              <a:t>systems</a:t>
            </a:r>
          </a:p>
        </p:txBody>
      </p:sp>
      <p:sp>
        <p:nvSpPr>
          <p:cNvPr id="44" name="Arrow: Right 43">
            <a:extLst>
              <a:ext uri="{FF2B5EF4-FFF2-40B4-BE49-F238E27FC236}">
                <a16:creationId xmlns="" xmlns:a16="http://schemas.microsoft.com/office/drawing/2014/main" id="{F6A7833B-B677-43D7-B697-BE097D0BA54A}"/>
              </a:ext>
            </a:extLst>
          </p:cNvPr>
          <p:cNvSpPr/>
          <p:nvPr/>
        </p:nvSpPr>
        <p:spPr>
          <a:xfrm>
            <a:off x="10334927" y="1443513"/>
            <a:ext cx="252000" cy="360040"/>
          </a:xfrm>
          <a:prstGeom prst="rightArrow">
            <a:avLst/>
          </a:prstGeom>
          <a:solidFill>
            <a:srgbClr val="E98300"/>
          </a:solidFill>
          <a:ln>
            <a:solidFill>
              <a:srgbClr val="E983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200"/>
          </a:p>
        </p:txBody>
      </p:sp>
      <p:sp>
        <p:nvSpPr>
          <p:cNvPr id="45" name="Rectangle 44">
            <a:extLst>
              <a:ext uri="{FF2B5EF4-FFF2-40B4-BE49-F238E27FC236}">
                <a16:creationId xmlns="" xmlns:a16="http://schemas.microsoft.com/office/drawing/2014/main" id="{1047264C-73C3-4F85-A2F9-7973F6535DF6}"/>
              </a:ext>
            </a:extLst>
          </p:cNvPr>
          <p:cNvSpPr/>
          <p:nvPr/>
        </p:nvSpPr>
        <p:spPr>
          <a:xfrm>
            <a:off x="10666191" y="1177841"/>
            <a:ext cx="1080000" cy="1187392"/>
          </a:xfrm>
          <a:prstGeom prst="rect">
            <a:avLst/>
          </a:prstGeom>
          <a:gradFill flip="none" rotWithShape="1">
            <a:gsLst>
              <a:gs pos="0">
                <a:srgbClr val="008770">
                  <a:tint val="66000"/>
                  <a:satMod val="160000"/>
                </a:srgbClr>
              </a:gs>
              <a:gs pos="50000">
                <a:srgbClr val="008770">
                  <a:tint val="44500"/>
                  <a:satMod val="160000"/>
                </a:srgbClr>
              </a:gs>
              <a:gs pos="100000">
                <a:srgbClr val="008770">
                  <a:tint val="23500"/>
                  <a:satMod val="160000"/>
                </a:srgbClr>
              </a:gs>
            </a:gsLst>
            <a:lin ang="13500000" scaled="1"/>
            <a:tileRect/>
          </a:gradFill>
          <a:ln>
            <a:solidFill>
              <a:srgbClr val="00877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dirty="0">
                <a:solidFill>
                  <a:schemeClr val="tx1"/>
                </a:solidFill>
              </a:rPr>
              <a:t>One person in </a:t>
            </a:r>
            <a:r>
              <a:rPr lang="en-GB" sz="1100" dirty="0" smtClean="0">
                <a:solidFill>
                  <a:schemeClr val="tx1"/>
                </a:solidFill>
              </a:rPr>
              <a:t>the SLM </a:t>
            </a:r>
            <a:r>
              <a:rPr lang="en-GB" sz="1100" dirty="0">
                <a:solidFill>
                  <a:schemeClr val="tx1"/>
                </a:solidFill>
              </a:rPr>
              <a:t>office and the printer are the only ones who see the </a:t>
            </a:r>
            <a:r>
              <a:rPr lang="en-GB" sz="1100" dirty="0" smtClean="0">
                <a:solidFill>
                  <a:schemeClr val="tx1"/>
                </a:solidFill>
              </a:rPr>
              <a:t>data.</a:t>
            </a:r>
            <a:endParaRPr lang="en-GB" sz="1100" dirty="0">
              <a:solidFill>
                <a:schemeClr val="tx1"/>
              </a:solidFill>
            </a:endParaRPr>
          </a:p>
        </p:txBody>
      </p:sp>
      <p:sp>
        <p:nvSpPr>
          <p:cNvPr id="26" name="Arrow: Right 25">
            <a:extLst>
              <a:ext uri="{FF2B5EF4-FFF2-40B4-BE49-F238E27FC236}">
                <a16:creationId xmlns="" xmlns:a16="http://schemas.microsoft.com/office/drawing/2014/main" id="{A096E318-BDB4-4564-9D72-10D26A17F1AB}"/>
              </a:ext>
            </a:extLst>
          </p:cNvPr>
          <p:cNvSpPr/>
          <p:nvPr/>
        </p:nvSpPr>
        <p:spPr>
          <a:xfrm rot="5400000">
            <a:off x="5016464" y="4562478"/>
            <a:ext cx="432048" cy="360040"/>
          </a:xfrm>
          <a:prstGeom prst="rightArrow">
            <a:avLst/>
          </a:prstGeom>
          <a:solidFill>
            <a:srgbClr val="E98300"/>
          </a:solidFill>
          <a:ln>
            <a:solidFill>
              <a:srgbClr val="E983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200"/>
          </a:p>
        </p:txBody>
      </p:sp>
      <p:sp>
        <p:nvSpPr>
          <p:cNvPr id="27" name="Rectangle 26">
            <a:extLst>
              <a:ext uri="{FF2B5EF4-FFF2-40B4-BE49-F238E27FC236}">
                <a16:creationId xmlns="" xmlns:a16="http://schemas.microsoft.com/office/drawing/2014/main" id="{13F493B2-9E62-4A9A-9A49-EA2D78D3DEBE}"/>
              </a:ext>
            </a:extLst>
          </p:cNvPr>
          <p:cNvSpPr/>
          <p:nvPr/>
        </p:nvSpPr>
        <p:spPr>
          <a:xfrm>
            <a:off x="4746618" y="5047884"/>
            <a:ext cx="1080000" cy="1549467"/>
          </a:xfrm>
          <a:prstGeom prst="rect">
            <a:avLst/>
          </a:prstGeom>
          <a:gradFill flip="none" rotWithShape="1">
            <a:gsLst>
              <a:gs pos="0">
                <a:srgbClr val="008770">
                  <a:tint val="66000"/>
                  <a:satMod val="160000"/>
                </a:srgbClr>
              </a:gs>
              <a:gs pos="50000">
                <a:srgbClr val="008770">
                  <a:tint val="44500"/>
                  <a:satMod val="160000"/>
                </a:srgbClr>
              </a:gs>
              <a:gs pos="100000">
                <a:srgbClr val="008770">
                  <a:tint val="23500"/>
                  <a:satMod val="160000"/>
                </a:srgbClr>
              </a:gs>
            </a:gsLst>
            <a:lin ang="13500000" scaled="1"/>
            <a:tileRect/>
          </a:gradFill>
          <a:ln>
            <a:solidFill>
              <a:srgbClr val="00877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dirty="0">
                <a:solidFill>
                  <a:schemeClr val="tx1"/>
                </a:solidFill>
              </a:rPr>
              <a:t>MM deletes all data files 6 months after they were collected.</a:t>
            </a:r>
          </a:p>
        </p:txBody>
      </p:sp>
    </p:spTree>
    <p:extLst>
      <p:ext uri="{BB962C8B-B14F-4D97-AF65-F5344CB8AC3E}">
        <p14:creationId xmlns:p14="http://schemas.microsoft.com/office/powerpoint/2010/main" val="18590494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 xmlns:a16="http://schemas.microsoft.com/office/drawing/2014/main" id="{7B7A4D6E-EEA2-4E3A-BEDE-CCC84551D640}"/>
              </a:ext>
            </a:extLst>
          </p:cNvPr>
          <p:cNvSpPr>
            <a:spLocks noGrp="1"/>
          </p:cNvSpPr>
          <p:nvPr>
            <p:ph type="title"/>
          </p:nvPr>
        </p:nvSpPr>
        <p:spPr/>
        <p:txBody>
          <a:bodyPr>
            <a:normAutofit fontScale="90000"/>
          </a:bodyPr>
          <a:lstStyle/>
          <a:p>
            <a:r>
              <a:rPr lang="en-GB" dirty="0" smtClean="0"/>
              <a:t>Hyundai </a:t>
            </a:r>
            <a:r>
              <a:rPr lang="en-GB" dirty="0" smtClean="0"/>
              <a:t>Manufacturer </a:t>
            </a:r>
            <a:r>
              <a:rPr lang="en-GB" dirty="0"/>
              <a:t>Printing &amp; Email solutions</a:t>
            </a:r>
          </a:p>
        </p:txBody>
      </p:sp>
      <p:sp>
        <p:nvSpPr>
          <p:cNvPr id="8" name="Rectangle 7">
            <a:extLst>
              <a:ext uri="{FF2B5EF4-FFF2-40B4-BE49-F238E27FC236}">
                <a16:creationId xmlns="" xmlns:a16="http://schemas.microsoft.com/office/drawing/2014/main" id="{052AFF28-1B81-4E4E-BAF2-EA9F5857B598}"/>
              </a:ext>
            </a:extLst>
          </p:cNvPr>
          <p:cNvSpPr/>
          <p:nvPr/>
        </p:nvSpPr>
        <p:spPr>
          <a:xfrm>
            <a:off x="119336" y="1160747"/>
            <a:ext cx="1265807" cy="2747736"/>
          </a:xfrm>
          <a:prstGeom prst="rect">
            <a:avLst/>
          </a:prstGeom>
          <a:gradFill flip="none" rotWithShape="1">
            <a:gsLst>
              <a:gs pos="0">
                <a:srgbClr val="008770">
                  <a:tint val="66000"/>
                  <a:satMod val="160000"/>
                </a:srgbClr>
              </a:gs>
              <a:gs pos="50000">
                <a:srgbClr val="008770">
                  <a:tint val="44500"/>
                  <a:satMod val="160000"/>
                </a:srgbClr>
              </a:gs>
              <a:gs pos="100000">
                <a:srgbClr val="008770">
                  <a:tint val="23500"/>
                  <a:satMod val="160000"/>
                </a:srgbClr>
              </a:gs>
            </a:gsLst>
            <a:lin ang="13500000" scaled="1"/>
            <a:tileRect/>
          </a:gradFill>
          <a:ln>
            <a:solidFill>
              <a:srgbClr val="00877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b="1" dirty="0">
                <a:solidFill>
                  <a:schemeClr val="tx1"/>
                </a:solidFill>
              </a:rPr>
              <a:t>Process for Using </a:t>
            </a:r>
            <a:r>
              <a:rPr lang="en-GB" sz="1200" b="1" dirty="0" smtClean="0">
                <a:solidFill>
                  <a:schemeClr val="tx1"/>
                </a:solidFill>
              </a:rPr>
              <a:t>HMUK mailing </a:t>
            </a:r>
            <a:r>
              <a:rPr lang="en-GB" sz="1200" b="1" dirty="0" smtClean="0">
                <a:solidFill>
                  <a:schemeClr val="tx1"/>
                </a:solidFill>
              </a:rPr>
              <a:t>&amp; email services</a:t>
            </a:r>
            <a:endParaRPr lang="en-GB" sz="1200" b="1" dirty="0">
              <a:solidFill>
                <a:schemeClr val="tx1"/>
              </a:solidFill>
            </a:endParaRPr>
          </a:p>
          <a:p>
            <a:pPr algn="ctr"/>
            <a:endParaRPr lang="en-GB" sz="1200" b="1" dirty="0">
              <a:solidFill>
                <a:schemeClr val="tx1"/>
              </a:solidFill>
            </a:endParaRPr>
          </a:p>
          <a:p>
            <a:pPr algn="ctr"/>
            <a:r>
              <a:rPr lang="en-GB" sz="1200" b="1" dirty="0">
                <a:solidFill>
                  <a:schemeClr val="tx1"/>
                </a:solidFill>
              </a:rPr>
              <a:t>ABBREVIATIONS:</a:t>
            </a:r>
          </a:p>
          <a:p>
            <a:pPr algn="ctr"/>
            <a:r>
              <a:rPr lang="en-GB" sz="1200" b="1" dirty="0">
                <a:solidFill>
                  <a:schemeClr val="tx1"/>
                </a:solidFill>
              </a:rPr>
              <a:t>MM – Marketing Manager.</a:t>
            </a:r>
          </a:p>
          <a:p>
            <a:pPr algn="ctr"/>
            <a:r>
              <a:rPr lang="en-GB" sz="1200" b="1" dirty="0">
                <a:solidFill>
                  <a:schemeClr val="tx1"/>
                </a:solidFill>
              </a:rPr>
              <a:t>---------------------</a:t>
            </a:r>
          </a:p>
          <a:p>
            <a:pPr algn="ctr"/>
            <a:r>
              <a:rPr lang="en-GB" sz="1200" b="1" dirty="0">
                <a:solidFill>
                  <a:schemeClr val="tx1"/>
                </a:solidFill>
              </a:rPr>
              <a:t>DM – Direct Marketing</a:t>
            </a:r>
          </a:p>
          <a:p>
            <a:pPr algn="ctr"/>
            <a:r>
              <a:rPr lang="en-GB" sz="1200" b="1" dirty="0">
                <a:solidFill>
                  <a:schemeClr val="tx1"/>
                </a:solidFill>
              </a:rPr>
              <a:t>---------------------</a:t>
            </a:r>
          </a:p>
          <a:p>
            <a:pPr algn="ctr"/>
            <a:r>
              <a:rPr lang="en-GB" sz="1200" b="1" dirty="0" smtClean="0">
                <a:solidFill>
                  <a:schemeClr val="tx1"/>
                </a:solidFill>
              </a:rPr>
              <a:t>HMUK </a:t>
            </a:r>
            <a:r>
              <a:rPr lang="en-GB" sz="1200" b="1" dirty="0">
                <a:solidFill>
                  <a:schemeClr val="tx1"/>
                </a:solidFill>
              </a:rPr>
              <a:t>– </a:t>
            </a:r>
            <a:r>
              <a:rPr lang="en-GB" sz="1200" b="1" dirty="0" smtClean="0">
                <a:solidFill>
                  <a:schemeClr val="tx1"/>
                </a:solidFill>
              </a:rPr>
              <a:t>Hyundai Marketing UK</a:t>
            </a:r>
            <a:endParaRPr lang="en-GB" sz="1200" b="1" dirty="0">
              <a:solidFill>
                <a:schemeClr val="tx1"/>
              </a:solidFill>
            </a:endParaRPr>
          </a:p>
        </p:txBody>
      </p:sp>
      <p:sp>
        <p:nvSpPr>
          <p:cNvPr id="9" name="Rectangle 8">
            <a:extLst>
              <a:ext uri="{FF2B5EF4-FFF2-40B4-BE49-F238E27FC236}">
                <a16:creationId xmlns="" xmlns:a16="http://schemas.microsoft.com/office/drawing/2014/main" id="{5A20DB8A-CA4A-4843-AFAF-505965CC6BFF}"/>
              </a:ext>
            </a:extLst>
          </p:cNvPr>
          <p:cNvSpPr/>
          <p:nvPr/>
        </p:nvSpPr>
        <p:spPr>
          <a:xfrm>
            <a:off x="1718179" y="1177841"/>
            <a:ext cx="1080000" cy="1187394"/>
          </a:xfrm>
          <a:prstGeom prst="rect">
            <a:avLst/>
          </a:prstGeom>
          <a:gradFill flip="none" rotWithShape="1">
            <a:gsLst>
              <a:gs pos="0">
                <a:srgbClr val="008770">
                  <a:tint val="66000"/>
                  <a:satMod val="160000"/>
                </a:srgbClr>
              </a:gs>
              <a:gs pos="50000">
                <a:srgbClr val="008770">
                  <a:tint val="44500"/>
                  <a:satMod val="160000"/>
                </a:srgbClr>
              </a:gs>
              <a:gs pos="100000">
                <a:srgbClr val="008770">
                  <a:tint val="23500"/>
                  <a:satMod val="160000"/>
                </a:srgbClr>
              </a:gs>
            </a:gsLst>
            <a:lin ang="13500000" scaled="1"/>
            <a:tileRect/>
          </a:gradFill>
          <a:ln>
            <a:solidFill>
              <a:srgbClr val="00877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dirty="0">
                <a:solidFill>
                  <a:schemeClr val="tx1"/>
                </a:solidFill>
              </a:rPr>
              <a:t>Request data from DM relevant to the offer being promoted</a:t>
            </a:r>
          </a:p>
        </p:txBody>
      </p:sp>
      <p:sp>
        <p:nvSpPr>
          <p:cNvPr id="10" name="Arrow: Right 9">
            <a:extLst>
              <a:ext uri="{FF2B5EF4-FFF2-40B4-BE49-F238E27FC236}">
                <a16:creationId xmlns="" xmlns:a16="http://schemas.microsoft.com/office/drawing/2014/main" id="{F7697BA2-C7AD-4556-9755-1961ABE32CCB}"/>
              </a:ext>
            </a:extLst>
          </p:cNvPr>
          <p:cNvSpPr/>
          <p:nvPr/>
        </p:nvSpPr>
        <p:spPr>
          <a:xfrm>
            <a:off x="1385143" y="1448780"/>
            <a:ext cx="252000" cy="360040"/>
          </a:xfrm>
          <a:prstGeom prst="rightArrow">
            <a:avLst/>
          </a:prstGeom>
          <a:solidFill>
            <a:srgbClr val="E98300"/>
          </a:solidFill>
          <a:ln>
            <a:solidFill>
              <a:srgbClr val="E983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200"/>
          </a:p>
        </p:txBody>
      </p:sp>
      <p:sp>
        <p:nvSpPr>
          <p:cNvPr id="11" name="Arrow: Right 10">
            <a:extLst>
              <a:ext uri="{FF2B5EF4-FFF2-40B4-BE49-F238E27FC236}">
                <a16:creationId xmlns="" xmlns:a16="http://schemas.microsoft.com/office/drawing/2014/main" id="{B08168D8-971C-4924-8F18-A38E19944FC9}"/>
              </a:ext>
            </a:extLst>
          </p:cNvPr>
          <p:cNvSpPr/>
          <p:nvPr/>
        </p:nvSpPr>
        <p:spPr>
          <a:xfrm>
            <a:off x="2879215" y="1448780"/>
            <a:ext cx="252000" cy="360040"/>
          </a:xfrm>
          <a:prstGeom prst="rightArrow">
            <a:avLst/>
          </a:prstGeom>
          <a:solidFill>
            <a:srgbClr val="E98300"/>
          </a:solidFill>
          <a:ln>
            <a:solidFill>
              <a:srgbClr val="E983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200"/>
          </a:p>
        </p:txBody>
      </p:sp>
      <p:sp>
        <p:nvSpPr>
          <p:cNvPr id="12" name="Rectangle 11">
            <a:extLst>
              <a:ext uri="{FF2B5EF4-FFF2-40B4-BE49-F238E27FC236}">
                <a16:creationId xmlns="" xmlns:a16="http://schemas.microsoft.com/office/drawing/2014/main" id="{25E5490F-C833-488E-AA2A-47DD42F99CD4}"/>
              </a:ext>
            </a:extLst>
          </p:cNvPr>
          <p:cNvSpPr/>
          <p:nvPr/>
        </p:nvSpPr>
        <p:spPr>
          <a:xfrm>
            <a:off x="3211093" y="1161563"/>
            <a:ext cx="1080000" cy="1203672"/>
          </a:xfrm>
          <a:prstGeom prst="rect">
            <a:avLst/>
          </a:prstGeom>
          <a:gradFill flip="none" rotWithShape="1">
            <a:gsLst>
              <a:gs pos="0">
                <a:srgbClr val="008770">
                  <a:tint val="66000"/>
                  <a:satMod val="160000"/>
                </a:srgbClr>
              </a:gs>
              <a:gs pos="50000">
                <a:srgbClr val="008770">
                  <a:tint val="44500"/>
                  <a:satMod val="160000"/>
                </a:srgbClr>
              </a:gs>
              <a:gs pos="100000">
                <a:srgbClr val="008770">
                  <a:tint val="23500"/>
                  <a:satMod val="160000"/>
                </a:srgbClr>
              </a:gs>
            </a:gsLst>
            <a:lin ang="13500000" scaled="1"/>
            <a:tileRect/>
          </a:gradFill>
          <a:ln>
            <a:solidFill>
              <a:srgbClr val="00877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dirty="0">
                <a:solidFill>
                  <a:schemeClr val="tx1"/>
                </a:solidFill>
              </a:rPr>
              <a:t>DM to check data for permissions &amp; </a:t>
            </a:r>
            <a:r>
              <a:rPr lang="en-GB" sz="1100" dirty="0" smtClean="0">
                <a:solidFill>
                  <a:schemeClr val="tx1"/>
                </a:solidFill>
              </a:rPr>
              <a:t>duplicates</a:t>
            </a:r>
            <a:endParaRPr lang="en-GB" sz="1100" dirty="0">
              <a:solidFill>
                <a:schemeClr val="tx1"/>
              </a:solidFill>
            </a:endParaRPr>
          </a:p>
        </p:txBody>
      </p:sp>
      <p:sp>
        <p:nvSpPr>
          <p:cNvPr id="13" name="Arrow: Right 12">
            <a:extLst>
              <a:ext uri="{FF2B5EF4-FFF2-40B4-BE49-F238E27FC236}">
                <a16:creationId xmlns="" xmlns:a16="http://schemas.microsoft.com/office/drawing/2014/main" id="{281A8299-3F90-4871-AC81-40F05E7A3791}"/>
              </a:ext>
            </a:extLst>
          </p:cNvPr>
          <p:cNvSpPr/>
          <p:nvPr/>
        </p:nvSpPr>
        <p:spPr>
          <a:xfrm>
            <a:off x="4370971" y="1449188"/>
            <a:ext cx="252000" cy="360040"/>
          </a:xfrm>
          <a:prstGeom prst="rightArrow">
            <a:avLst/>
          </a:prstGeom>
          <a:solidFill>
            <a:srgbClr val="E98300"/>
          </a:solidFill>
          <a:ln>
            <a:solidFill>
              <a:srgbClr val="E983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200"/>
          </a:p>
        </p:txBody>
      </p:sp>
      <p:sp>
        <p:nvSpPr>
          <p:cNvPr id="14" name="Rectangle 13">
            <a:extLst>
              <a:ext uri="{FF2B5EF4-FFF2-40B4-BE49-F238E27FC236}">
                <a16:creationId xmlns="" xmlns:a16="http://schemas.microsoft.com/office/drawing/2014/main" id="{66CC7D4E-F0F7-45AA-9329-5100EF9D5B5B}"/>
              </a:ext>
            </a:extLst>
          </p:cNvPr>
          <p:cNvSpPr/>
          <p:nvPr/>
        </p:nvSpPr>
        <p:spPr>
          <a:xfrm>
            <a:off x="4702849" y="1160747"/>
            <a:ext cx="1080000" cy="1204487"/>
          </a:xfrm>
          <a:prstGeom prst="rect">
            <a:avLst/>
          </a:prstGeom>
          <a:gradFill flip="none" rotWithShape="1">
            <a:gsLst>
              <a:gs pos="0">
                <a:srgbClr val="008770">
                  <a:tint val="66000"/>
                  <a:satMod val="160000"/>
                </a:srgbClr>
              </a:gs>
              <a:gs pos="50000">
                <a:srgbClr val="008770">
                  <a:tint val="44500"/>
                  <a:satMod val="160000"/>
                </a:srgbClr>
              </a:gs>
              <a:gs pos="100000">
                <a:srgbClr val="008770">
                  <a:tint val="23500"/>
                  <a:satMod val="160000"/>
                </a:srgbClr>
              </a:gs>
            </a:gsLst>
            <a:lin ang="13500000" scaled="1"/>
            <a:tileRect/>
          </a:gradFill>
          <a:ln>
            <a:solidFill>
              <a:srgbClr val="00877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dirty="0">
                <a:solidFill>
                  <a:schemeClr val="tx1"/>
                </a:solidFill>
              </a:rPr>
              <a:t>Cleansed data emailed to MM</a:t>
            </a:r>
          </a:p>
        </p:txBody>
      </p:sp>
      <p:sp>
        <p:nvSpPr>
          <p:cNvPr id="15" name="Arrow: Right 14">
            <a:extLst>
              <a:ext uri="{FF2B5EF4-FFF2-40B4-BE49-F238E27FC236}">
                <a16:creationId xmlns="" xmlns:a16="http://schemas.microsoft.com/office/drawing/2014/main" id="{F5AF7196-F390-4D6B-A2C2-74D838AC3F88}"/>
              </a:ext>
            </a:extLst>
          </p:cNvPr>
          <p:cNvSpPr/>
          <p:nvPr/>
        </p:nvSpPr>
        <p:spPr>
          <a:xfrm>
            <a:off x="5863340" y="1412776"/>
            <a:ext cx="252000" cy="360040"/>
          </a:xfrm>
          <a:prstGeom prst="rightArrow">
            <a:avLst/>
          </a:prstGeom>
          <a:solidFill>
            <a:srgbClr val="E98300"/>
          </a:solidFill>
          <a:ln>
            <a:solidFill>
              <a:srgbClr val="E983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200"/>
          </a:p>
        </p:txBody>
      </p:sp>
      <p:sp>
        <p:nvSpPr>
          <p:cNvPr id="16" name="Rectangle 15">
            <a:extLst>
              <a:ext uri="{FF2B5EF4-FFF2-40B4-BE49-F238E27FC236}">
                <a16:creationId xmlns="" xmlns:a16="http://schemas.microsoft.com/office/drawing/2014/main" id="{9DD01EA1-BF1B-46E6-95AC-5BE7262F2F7A}"/>
              </a:ext>
            </a:extLst>
          </p:cNvPr>
          <p:cNvSpPr/>
          <p:nvPr/>
        </p:nvSpPr>
        <p:spPr>
          <a:xfrm>
            <a:off x="6194605" y="1177840"/>
            <a:ext cx="1080000" cy="1187393"/>
          </a:xfrm>
          <a:prstGeom prst="rect">
            <a:avLst/>
          </a:prstGeom>
          <a:gradFill flip="none" rotWithShape="1">
            <a:gsLst>
              <a:gs pos="0">
                <a:srgbClr val="008770">
                  <a:tint val="66000"/>
                  <a:satMod val="160000"/>
                </a:srgbClr>
              </a:gs>
              <a:gs pos="50000">
                <a:srgbClr val="008770">
                  <a:tint val="44500"/>
                  <a:satMod val="160000"/>
                </a:srgbClr>
              </a:gs>
              <a:gs pos="100000">
                <a:srgbClr val="008770">
                  <a:tint val="23500"/>
                  <a:satMod val="160000"/>
                </a:srgbClr>
              </a:gs>
            </a:gsLst>
            <a:lin ang="13500000" scaled="1"/>
            <a:tileRect/>
          </a:gradFill>
          <a:ln>
            <a:solidFill>
              <a:srgbClr val="00877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dirty="0">
                <a:solidFill>
                  <a:schemeClr val="tx1"/>
                </a:solidFill>
              </a:rPr>
              <a:t>MM </a:t>
            </a:r>
            <a:r>
              <a:rPr lang="en-GB" sz="1100" dirty="0" smtClean="0">
                <a:solidFill>
                  <a:schemeClr val="tx1"/>
                </a:solidFill>
              </a:rPr>
              <a:t>emails/uploads </a:t>
            </a:r>
            <a:r>
              <a:rPr lang="en-GB" sz="1100" dirty="0">
                <a:solidFill>
                  <a:schemeClr val="tx1"/>
                </a:solidFill>
              </a:rPr>
              <a:t>data to </a:t>
            </a:r>
            <a:r>
              <a:rPr lang="en-GB" sz="1100" dirty="0" smtClean="0">
                <a:solidFill>
                  <a:schemeClr val="tx1"/>
                </a:solidFill>
              </a:rPr>
              <a:t>HMUK (</a:t>
            </a:r>
            <a:r>
              <a:rPr lang="en-GB" sz="1100" dirty="0" err="1" smtClean="0">
                <a:solidFill>
                  <a:schemeClr val="tx1"/>
                </a:solidFill>
              </a:rPr>
              <a:t>EverythingDM</a:t>
            </a:r>
            <a:r>
              <a:rPr lang="en-GB" sz="1100" dirty="0" smtClean="0">
                <a:solidFill>
                  <a:schemeClr val="tx1"/>
                </a:solidFill>
              </a:rPr>
              <a:t>) SFTP server</a:t>
            </a:r>
            <a:endParaRPr lang="en-GB" sz="1100" dirty="0">
              <a:solidFill>
                <a:schemeClr val="tx1"/>
              </a:solidFill>
            </a:endParaRPr>
          </a:p>
        </p:txBody>
      </p:sp>
      <p:sp>
        <p:nvSpPr>
          <p:cNvPr id="19" name="Arrow: Right 18">
            <a:extLst>
              <a:ext uri="{FF2B5EF4-FFF2-40B4-BE49-F238E27FC236}">
                <a16:creationId xmlns="" xmlns:a16="http://schemas.microsoft.com/office/drawing/2014/main" id="{FEC32F7C-0655-4C0A-9F48-298DEC7C1C61}"/>
              </a:ext>
            </a:extLst>
          </p:cNvPr>
          <p:cNvSpPr/>
          <p:nvPr/>
        </p:nvSpPr>
        <p:spPr>
          <a:xfrm rot="5400000">
            <a:off x="5026825" y="2574932"/>
            <a:ext cx="432048" cy="360040"/>
          </a:xfrm>
          <a:prstGeom prst="rightArrow">
            <a:avLst/>
          </a:prstGeom>
          <a:solidFill>
            <a:srgbClr val="E98300"/>
          </a:solidFill>
          <a:ln>
            <a:solidFill>
              <a:srgbClr val="E983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200"/>
          </a:p>
        </p:txBody>
      </p:sp>
      <p:sp>
        <p:nvSpPr>
          <p:cNvPr id="23" name="Rectangle 22">
            <a:extLst>
              <a:ext uri="{FF2B5EF4-FFF2-40B4-BE49-F238E27FC236}">
                <a16:creationId xmlns="" xmlns:a16="http://schemas.microsoft.com/office/drawing/2014/main" id="{B09F9BC5-DA3A-4D12-8BBC-3F615E8C4842}"/>
              </a:ext>
            </a:extLst>
          </p:cNvPr>
          <p:cNvSpPr/>
          <p:nvPr/>
        </p:nvSpPr>
        <p:spPr>
          <a:xfrm>
            <a:off x="4746618" y="3123614"/>
            <a:ext cx="1080000" cy="1313498"/>
          </a:xfrm>
          <a:prstGeom prst="rect">
            <a:avLst/>
          </a:prstGeom>
          <a:gradFill flip="none" rotWithShape="1">
            <a:gsLst>
              <a:gs pos="0">
                <a:srgbClr val="008770">
                  <a:tint val="66000"/>
                  <a:satMod val="160000"/>
                </a:srgbClr>
              </a:gs>
              <a:gs pos="50000">
                <a:srgbClr val="008770">
                  <a:tint val="44500"/>
                  <a:satMod val="160000"/>
                </a:srgbClr>
              </a:gs>
              <a:gs pos="100000">
                <a:srgbClr val="008770">
                  <a:tint val="23500"/>
                  <a:satMod val="160000"/>
                </a:srgbClr>
              </a:gs>
            </a:gsLst>
            <a:lin ang="13500000" scaled="1"/>
            <a:tileRect/>
          </a:gradFill>
          <a:ln>
            <a:solidFill>
              <a:srgbClr val="00877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dirty="0">
                <a:solidFill>
                  <a:schemeClr val="tx1"/>
                </a:solidFill>
              </a:rPr>
              <a:t>MM saves data into folder on PC marked data files from DM</a:t>
            </a:r>
          </a:p>
        </p:txBody>
      </p:sp>
      <p:sp>
        <p:nvSpPr>
          <p:cNvPr id="24" name="Rectangle 23">
            <a:extLst>
              <a:ext uri="{FF2B5EF4-FFF2-40B4-BE49-F238E27FC236}">
                <a16:creationId xmlns="" xmlns:a16="http://schemas.microsoft.com/office/drawing/2014/main" id="{BE171AB9-C5B1-4623-847E-B315BC729524}"/>
              </a:ext>
            </a:extLst>
          </p:cNvPr>
          <p:cNvSpPr/>
          <p:nvPr/>
        </p:nvSpPr>
        <p:spPr>
          <a:xfrm>
            <a:off x="7685135" y="1160747"/>
            <a:ext cx="1080000" cy="1204487"/>
          </a:xfrm>
          <a:prstGeom prst="rect">
            <a:avLst/>
          </a:prstGeom>
          <a:gradFill flip="none" rotWithShape="1">
            <a:gsLst>
              <a:gs pos="0">
                <a:srgbClr val="008770">
                  <a:tint val="66000"/>
                  <a:satMod val="160000"/>
                </a:srgbClr>
              </a:gs>
              <a:gs pos="50000">
                <a:srgbClr val="008770">
                  <a:tint val="44500"/>
                  <a:satMod val="160000"/>
                </a:srgbClr>
              </a:gs>
              <a:gs pos="100000">
                <a:srgbClr val="008770">
                  <a:tint val="23500"/>
                  <a:satMod val="160000"/>
                </a:srgbClr>
              </a:gs>
            </a:gsLst>
            <a:lin ang="13500000" scaled="1"/>
            <a:tileRect/>
          </a:gradFill>
          <a:ln>
            <a:solidFill>
              <a:srgbClr val="00877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dirty="0" err="1" smtClean="0">
                <a:solidFill>
                  <a:schemeClr val="tx1"/>
                </a:solidFill>
              </a:rPr>
              <a:t>EverythingDM</a:t>
            </a:r>
            <a:r>
              <a:rPr lang="en-GB" sz="1100" dirty="0" smtClean="0">
                <a:solidFill>
                  <a:schemeClr val="tx1"/>
                </a:solidFill>
              </a:rPr>
              <a:t> Data team cleanse and format the data file.</a:t>
            </a:r>
            <a:endParaRPr lang="en-GB" sz="1100" dirty="0">
              <a:solidFill>
                <a:schemeClr val="tx1"/>
              </a:solidFill>
            </a:endParaRPr>
          </a:p>
        </p:txBody>
      </p:sp>
      <p:sp>
        <p:nvSpPr>
          <p:cNvPr id="41" name="Arrow: Right 40">
            <a:extLst>
              <a:ext uri="{FF2B5EF4-FFF2-40B4-BE49-F238E27FC236}">
                <a16:creationId xmlns="" xmlns:a16="http://schemas.microsoft.com/office/drawing/2014/main" id="{1A7198F9-B791-48CA-9B6A-258E48F59C73}"/>
              </a:ext>
            </a:extLst>
          </p:cNvPr>
          <p:cNvSpPr/>
          <p:nvPr/>
        </p:nvSpPr>
        <p:spPr>
          <a:xfrm>
            <a:off x="7353870" y="1443513"/>
            <a:ext cx="252000" cy="360040"/>
          </a:xfrm>
          <a:prstGeom prst="rightArrow">
            <a:avLst/>
          </a:prstGeom>
          <a:solidFill>
            <a:srgbClr val="E98300"/>
          </a:solidFill>
          <a:ln>
            <a:solidFill>
              <a:srgbClr val="E983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200"/>
          </a:p>
        </p:txBody>
      </p:sp>
      <p:sp>
        <p:nvSpPr>
          <p:cNvPr id="42" name="Arrow: Right 41">
            <a:extLst>
              <a:ext uri="{FF2B5EF4-FFF2-40B4-BE49-F238E27FC236}">
                <a16:creationId xmlns="" xmlns:a16="http://schemas.microsoft.com/office/drawing/2014/main" id="{9507442D-BBBC-4087-A56C-2DAC8792E712}"/>
              </a:ext>
            </a:extLst>
          </p:cNvPr>
          <p:cNvSpPr/>
          <p:nvPr/>
        </p:nvSpPr>
        <p:spPr>
          <a:xfrm>
            <a:off x="8844399" y="1412776"/>
            <a:ext cx="252000" cy="360040"/>
          </a:xfrm>
          <a:prstGeom prst="rightArrow">
            <a:avLst/>
          </a:prstGeom>
          <a:solidFill>
            <a:srgbClr val="E98300"/>
          </a:solidFill>
          <a:ln>
            <a:solidFill>
              <a:srgbClr val="E983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200"/>
          </a:p>
        </p:txBody>
      </p:sp>
      <p:sp>
        <p:nvSpPr>
          <p:cNvPr id="43" name="Rectangle 42">
            <a:extLst>
              <a:ext uri="{FF2B5EF4-FFF2-40B4-BE49-F238E27FC236}">
                <a16:creationId xmlns="" xmlns:a16="http://schemas.microsoft.com/office/drawing/2014/main" id="{3CD2432F-2313-49B4-91EF-82163626A7FC}"/>
              </a:ext>
            </a:extLst>
          </p:cNvPr>
          <p:cNvSpPr/>
          <p:nvPr/>
        </p:nvSpPr>
        <p:spPr>
          <a:xfrm>
            <a:off x="9175663" y="1177841"/>
            <a:ext cx="1080000" cy="1187392"/>
          </a:xfrm>
          <a:prstGeom prst="rect">
            <a:avLst/>
          </a:prstGeom>
          <a:gradFill flip="none" rotWithShape="1">
            <a:gsLst>
              <a:gs pos="0">
                <a:srgbClr val="008770">
                  <a:tint val="66000"/>
                  <a:satMod val="160000"/>
                </a:srgbClr>
              </a:gs>
              <a:gs pos="50000">
                <a:srgbClr val="008770">
                  <a:tint val="44500"/>
                  <a:satMod val="160000"/>
                </a:srgbClr>
              </a:gs>
              <a:gs pos="100000">
                <a:srgbClr val="008770">
                  <a:tint val="23500"/>
                  <a:satMod val="160000"/>
                </a:srgbClr>
              </a:gs>
            </a:gsLst>
            <a:lin ang="13500000" scaled="1"/>
            <a:tileRect/>
          </a:gradFill>
          <a:ln>
            <a:solidFill>
              <a:srgbClr val="00877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dirty="0" smtClean="0">
                <a:solidFill>
                  <a:schemeClr val="tx1"/>
                </a:solidFill>
              </a:rPr>
              <a:t>Data is merged with creative to produce PDF file for print and post partner.</a:t>
            </a:r>
            <a:endParaRPr lang="en-GB" sz="1100" dirty="0">
              <a:solidFill>
                <a:schemeClr val="tx1"/>
              </a:solidFill>
            </a:endParaRPr>
          </a:p>
        </p:txBody>
      </p:sp>
      <p:sp>
        <p:nvSpPr>
          <p:cNvPr id="44" name="Arrow: Right 43">
            <a:extLst>
              <a:ext uri="{FF2B5EF4-FFF2-40B4-BE49-F238E27FC236}">
                <a16:creationId xmlns="" xmlns:a16="http://schemas.microsoft.com/office/drawing/2014/main" id="{F6A7833B-B677-43D7-B697-BE097D0BA54A}"/>
              </a:ext>
            </a:extLst>
          </p:cNvPr>
          <p:cNvSpPr/>
          <p:nvPr/>
        </p:nvSpPr>
        <p:spPr>
          <a:xfrm>
            <a:off x="10334927" y="1443513"/>
            <a:ext cx="252000" cy="360040"/>
          </a:xfrm>
          <a:prstGeom prst="rightArrow">
            <a:avLst/>
          </a:prstGeom>
          <a:solidFill>
            <a:srgbClr val="E98300"/>
          </a:solidFill>
          <a:ln>
            <a:solidFill>
              <a:srgbClr val="E983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200"/>
          </a:p>
        </p:txBody>
      </p:sp>
      <p:sp>
        <p:nvSpPr>
          <p:cNvPr id="45" name="Rectangle 44">
            <a:extLst>
              <a:ext uri="{FF2B5EF4-FFF2-40B4-BE49-F238E27FC236}">
                <a16:creationId xmlns="" xmlns:a16="http://schemas.microsoft.com/office/drawing/2014/main" id="{1047264C-73C3-4F85-A2F9-7973F6535DF6}"/>
              </a:ext>
            </a:extLst>
          </p:cNvPr>
          <p:cNvSpPr/>
          <p:nvPr/>
        </p:nvSpPr>
        <p:spPr>
          <a:xfrm>
            <a:off x="10666191" y="1177841"/>
            <a:ext cx="1080000" cy="1187392"/>
          </a:xfrm>
          <a:prstGeom prst="rect">
            <a:avLst/>
          </a:prstGeom>
          <a:gradFill flip="none" rotWithShape="1">
            <a:gsLst>
              <a:gs pos="0">
                <a:srgbClr val="008770">
                  <a:tint val="66000"/>
                  <a:satMod val="160000"/>
                </a:srgbClr>
              </a:gs>
              <a:gs pos="50000">
                <a:srgbClr val="008770">
                  <a:tint val="44500"/>
                  <a:satMod val="160000"/>
                </a:srgbClr>
              </a:gs>
              <a:gs pos="100000">
                <a:srgbClr val="008770">
                  <a:tint val="23500"/>
                  <a:satMod val="160000"/>
                </a:srgbClr>
              </a:gs>
            </a:gsLst>
            <a:lin ang="13500000" scaled="1"/>
            <a:tileRect/>
          </a:gradFill>
          <a:ln>
            <a:solidFill>
              <a:srgbClr val="00877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dirty="0" smtClean="0">
                <a:solidFill>
                  <a:schemeClr val="tx1"/>
                </a:solidFill>
              </a:rPr>
              <a:t>PDF uploaded to print &amp; postage partners SFTP for fulfilment</a:t>
            </a:r>
            <a:endParaRPr lang="en-GB" sz="1100" dirty="0">
              <a:solidFill>
                <a:schemeClr val="tx1"/>
              </a:solidFill>
            </a:endParaRPr>
          </a:p>
        </p:txBody>
      </p:sp>
      <p:sp>
        <p:nvSpPr>
          <p:cNvPr id="52" name="Rectangle 51">
            <a:extLst>
              <a:ext uri="{FF2B5EF4-FFF2-40B4-BE49-F238E27FC236}">
                <a16:creationId xmlns="" xmlns:a16="http://schemas.microsoft.com/office/drawing/2014/main" id="{0689218B-3146-496E-9851-A0AC742AD194}"/>
              </a:ext>
            </a:extLst>
          </p:cNvPr>
          <p:cNvSpPr/>
          <p:nvPr/>
        </p:nvSpPr>
        <p:spPr>
          <a:xfrm>
            <a:off x="7605870" y="4958522"/>
            <a:ext cx="4165203" cy="1638830"/>
          </a:xfrm>
          <a:prstGeom prst="rect">
            <a:avLst/>
          </a:prstGeom>
          <a:gradFill flip="none" rotWithShape="1">
            <a:gsLst>
              <a:gs pos="0">
                <a:srgbClr val="008770">
                  <a:tint val="66000"/>
                  <a:satMod val="160000"/>
                </a:srgbClr>
              </a:gs>
              <a:gs pos="50000">
                <a:srgbClr val="008770">
                  <a:tint val="44500"/>
                  <a:satMod val="160000"/>
                </a:srgbClr>
              </a:gs>
              <a:gs pos="100000">
                <a:srgbClr val="008770">
                  <a:tint val="23500"/>
                  <a:satMod val="160000"/>
                </a:srgbClr>
              </a:gs>
            </a:gsLst>
            <a:lin ang="13500000" scaled="1"/>
            <a:tileRect/>
          </a:gradFill>
          <a:ln>
            <a:solidFill>
              <a:srgbClr val="00877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en-GB" sz="1100" dirty="0" smtClean="0">
                <a:solidFill>
                  <a:schemeClr val="tx1"/>
                </a:solidFill>
              </a:rPr>
              <a:t>NOTES.</a:t>
            </a:r>
            <a:r>
              <a:rPr lang="en-GB" sz="1100" dirty="0" smtClean="0"/>
              <a:t> </a:t>
            </a:r>
            <a:br>
              <a:rPr lang="en-GB" sz="1100" dirty="0" smtClean="0"/>
            </a:br>
            <a:r>
              <a:rPr lang="en-GB" sz="1100" b="1" dirty="0" smtClean="0">
                <a:solidFill>
                  <a:schemeClr val="tx1"/>
                </a:solidFill>
              </a:rPr>
              <a:t>1. </a:t>
            </a:r>
            <a:r>
              <a:rPr lang="en-GB" sz="1100" dirty="0" smtClean="0">
                <a:solidFill>
                  <a:schemeClr val="tx1"/>
                </a:solidFill>
              </a:rPr>
              <a:t>From </a:t>
            </a:r>
            <a:r>
              <a:rPr lang="en-GB" sz="1100" dirty="0">
                <a:solidFill>
                  <a:schemeClr val="tx1"/>
                </a:solidFill>
              </a:rPr>
              <a:t>when the data lands on the EDM SFTP until it is passed on to a fulfilment partner the data never leaves EDM’s secured environment. All access is restricted to only the staff needed to carry out the work specified by the dealer.</a:t>
            </a:r>
          </a:p>
          <a:p>
            <a:pPr lvl="0"/>
            <a:r>
              <a:rPr lang="en-GB" sz="1100" b="1" dirty="0" smtClean="0">
                <a:solidFill>
                  <a:schemeClr val="tx1"/>
                </a:solidFill>
              </a:rPr>
              <a:t>2. </a:t>
            </a:r>
            <a:r>
              <a:rPr lang="en-GB" sz="1100" dirty="0" smtClean="0">
                <a:solidFill>
                  <a:schemeClr val="tx1"/>
                </a:solidFill>
              </a:rPr>
              <a:t>File </a:t>
            </a:r>
            <a:r>
              <a:rPr lang="en-GB" sz="1100" dirty="0">
                <a:solidFill>
                  <a:schemeClr val="tx1"/>
                </a:solidFill>
              </a:rPr>
              <a:t>is held on the EDM SFTP and Secure environment for up to 30 days or as long is necessary to complete the work</a:t>
            </a:r>
          </a:p>
          <a:p>
            <a:pPr lvl="0"/>
            <a:r>
              <a:rPr lang="en-GB" sz="1100" b="1" dirty="0" smtClean="0">
                <a:solidFill>
                  <a:schemeClr val="tx1"/>
                </a:solidFill>
              </a:rPr>
              <a:t>3. </a:t>
            </a:r>
            <a:r>
              <a:rPr lang="en-GB" sz="1100" dirty="0" smtClean="0">
                <a:solidFill>
                  <a:schemeClr val="tx1"/>
                </a:solidFill>
              </a:rPr>
              <a:t>Fulfilment </a:t>
            </a:r>
            <a:r>
              <a:rPr lang="en-GB" sz="1100" dirty="0">
                <a:solidFill>
                  <a:schemeClr val="tx1"/>
                </a:solidFill>
              </a:rPr>
              <a:t>partners may hold the file for up to 90 days in order to process returns and complaints</a:t>
            </a:r>
          </a:p>
          <a:p>
            <a:pPr algn="ctr"/>
            <a:endParaRPr lang="en-GB" sz="1100" dirty="0">
              <a:solidFill>
                <a:schemeClr val="tx1"/>
              </a:solidFill>
            </a:endParaRPr>
          </a:p>
        </p:txBody>
      </p:sp>
      <p:sp>
        <p:nvSpPr>
          <p:cNvPr id="65" name="Arrow: Right 64">
            <a:extLst>
              <a:ext uri="{FF2B5EF4-FFF2-40B4-BE49-F238E27FC236}">
                <a16:creationId xmlns="" xmlns:a16="http://schemas.microsoft.com/office/drawing/2014/main" id="{2A820F3D-5F8B-4687-867B-47031D631A27}"/>
              </a:ext>
            </a:extLst>
          </p:cNvPr>
          <p:cNvSpPr/>
          <p:nvPr/>
        </p:nvSpPr>
        <p:spPr>
          <a:xfrm rot="5400000">
            <a:off x="10962635" y="2727570"/>
            <a:ext cx="432048" cy="360040"/>
          </a:xfrm>
          <a:prstGeom prst="rightArrow">
            <a:avLst/>
          </a:prstGeom>
          <a:solidFill>
            <a:srgbClr val="E98300"/>
          </a:solidFill>
          <a:ln>
            <a:solidFill>
              <a:srgbClr val="E983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200"/>
          </a:p>
        </p:txBody>
      </p:sp>
      <p:sp>
        <p:nvSpPr>
          <p:cNvPr id="66" name="Rectangle 65">
            <a:extLst>
              <a:ext uri="{FF2B5EF4-FFF2-40B4-BE49-F238E27FC236}">
                <a16:creationId xmlns="" xmlns:a16="http://schemas.microsoft.com/office/drawing/2014/main" id="{CCDB6B4E-CD92-4916-BFB2-62C28E3E04F8}"/>
              </a:ext>
            </a:extLst>
          </p:cNvPr>
          <p:cNvSpPr/>
          <p:nvPr/>
        </p:nvSpPr>
        <p:spPr>
          <a:xfrm>
            <a:off x="10666191" y="3212976"/>
            <a:ext cx="1080000" cy="1224136"/>
          </a:xfrm>
          <a:prstGeom prst="rect">
            <a:avLst/>
          </a:prstGeom>
          <a:gradFill flip="none" rotWithShape="1">
            <a:gsLst>
              <a:gs pos="0">
                <a:srgbClr val="008770">
                  <a:tint val="66000"/>
                  <a:satMod val="160000"/>
                </a:srgbClr>
              </a:gs>
              <a:gs pos="50000">
                <a:srgbClr val="008770">
                  <a:tint val="44500"/>
                  <a:satMod val="160000"/>
                </a:srgbClr>
              </a:gs>
              <a:gs pos="100000">
                <a:srgbClr val="008770">
                  <a:tint val="23500"/>
                  <a:satMod val="160000"/>
                </a:srgbClr>
              </a:gs>
            </a:gsLst>
            <a:lin ang="13500000" scaled="1"/>
            <a:tileRect/>
          </a:gradFill>
          <a:ln>
            <a:solidFill>
              <a:srgbClr val="00877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dirty="0">
                <a:solidFill>
                  <a:schemeClr val="tx1"/>
                </a:solidFill>
              </a:rPr>
              <a:t>For emails data is uploaded to HMUK email service provider for </a:t>
            </a:r>
            <a:r>
              <a:rPr lang="en-GB" sz="1100" dirty="0" smtClean="0">
                <a:solidFill>
                  <a:schemeClr val="tx1"/>
                </a:solidFill>
              </a:rPr>
              <a:t>fulfilment</a:t>
            </a:r>
            <a:endParaRPr lang="en-GB" sz="1100" dirty="0">
              <a:solidFill>
                <a:schemeClr val="tx1"/>
              </a:solidFill>
            </a:endParaRPr>
          </a:p>
        </p:txBody>
      </p:sp>
      <p:sp>
        <p:nvSpPr>
          <p:cNvPr id="67" name="Arrow: Right 66">
            <a:extLst>
              <a:ext uri="{FF2B5EF4-FFF2-40B4-BE49-F238E27FC236}">
                <a16:creationId xmlns="" xmlns:a16="http://schemas.microsoft.com/office/drawing/2014/main" id="{E1152A5A-8976-421B-B11B-11DADB1180CC}"/>
              </a:ext>
            </a:extLst>
          </p:cNvPr>
          <p:cNvSpPr/>
          <p:nvPr/>
        </p:nvSpPr>
        <p:spPr>
          <a:xfrm rot="5400000">
            <a:off x="10981458" y="4529314"/>
            <a:ext cx="432048" cy="360040"/>
          </a:xfrm>
          <a:prstGeom prst="rightArrow">
            <a:avLst/>
          </a:prstGeom>
          <a:solidFill>
            <a:srgbClr val="E98300"/>
          </a:solidFill>
          <a:ln>
            <a:solidFill>
              <a:srgbClr val="E983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200"/>
          </a:p>
        </p:txBody>
      </p:sp>
      <p:sp>
        <p:nvSpPr>
          <p:cNvPr id="26" name="Arrow: Right 25">
            <a:extLst>
              <a:ext uri="{FF2B5EF4-FFF2-40B4-BE49-F238E27FC236}">
                <a16:creationId xmlns="" xmlns:a16="http://schemas.microsoft.com/office/drawing/2014/main" id="{A096E318-BDB4-4564-9D72-10D26A17F1AB}"/>
              </a:ext>
            </a:extLst>
          </p:cNvPr>
          <p:cNvSpPr/>
          <p:nvPr/>
        </p:nvSpPr>
        <p:spPr>
          <a:xfrm rot="5400000">
            <a:off x="5016464" y="4562478"/>
            <a:ext cx="432048" cy="360040"/>
          </a:xfrm>
          <a:prstGeom prst="rightArrow">
            <a:avLst/>
          </a:prstGeom>
          <a:solidFill>
            <a:srgbClr val="E98300"/>
          </a:solidFill>
          <a:ln>
            <a:solidFill>
              <a:srgbClr val="E983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200"/>
          </a:p>
        </p:txBody>
      </p:sp>
      <p:sp>
        <p:nvSpPr>
          <p:cNvPr id="27" name="Rectangle 26">
            <a:extLst>
              <a:ext uri="{FF2B5EF4-FFF2-40B4-BE49-F238E27FC236}">
                <a16:creationId xmlns="" xmlns:a16="http://schemas.microsoft.com/office/drawing/2014/main" id="{13F493B2-9E62-4A9A-9A49-EA2D78D3DEBE}"/>
              </a:ext>
            </a:extLst>
          </p:cNvPr>
          <p:cNvSpPr/>
          <p:nvPr/>
        </p:nvSpPr>
        <p:spPr>
          <a:xfrm>
            <a:off x="4746618" y="5047884"/>
            <a:ext cx="1080000" cy="1549467"/>
          </a:xfrm>
          <a:prstGeom prst="rect">
            <a:avLst/>
          </a:prstGeom>
          <a:gradFill flip="none" rotWithShape="1">
            <a:gsLst>
              <a:gs pos="0">
                <a:srgbClr val="008770">
                  <a:tint val="66000"/>
                  <a:satMod val="160000"/>
                </a:srgbClr>
              </a:gs>
              <a:gs pos="50000">
                <a:srgbClr val="008770">
                  <a:tint val="44500"/>
                  <a:satMod val="160000"/>
                </a:srgbClr>
              </a:gs>
              <a:gs pos="100000">
                <a:srgbClr val="008770">
                  <a:tint val="23500"/>
                  <a:satMod val="160000"/>
                </a:srgbClr>
              </a:gs>
            </a:gsLst>
            <a:lin ang="13500000" scaled="1"/>
            <a:tileRect/>
          </a:gradFill>
          <a:ln>
            <a:solidFill>
              <a:srgbClr val="00877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dirty="0">
                <a:solidFill>
                  <a:schemeClr val="tx1"/>
                </a:solidFill>
              </a:rPr>
              <a:t>MM deletes all data files 6 months after they were collected.</a:t>
            </a:r>
          </a:p>
        </p:txBody>
      </p:sp>
    </p:spTree>
    <p:extLst>
      <p:ext uri="{BB962C8B-B14F-4D97-AF65-F5344CB8AC3E}">
        <p14:creationId xmlns:p14="http://schemas.microsoft.com/office/powerpoint/2010/main" val="169053699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 xmlns:a16="http://schemas.microsoft.com/office/drawing/2014/main" id="{7B7A4D6E-EEA2-4E3A-BEDE-CCC84551D640}"/>
              </a:ext>
            </a:extLst>
          </p:cNvPr>
          <p:cNvSpPr>
            <a:spLocks noGrp="1"/>
          </p:cNvSpPr>
          <p:nvPr>
            <p:ph type="title"/>
          </p:nvPr>
        </p:nvSpPr>
        <p:spPr/>
        <p:txBody>
          <a:bodyPr>
            <a:normAutofit fontScale="90000"/>
          </a:bodyPr>
          <a:lstStyle/>
          <a:p>
            <a:r>
              <a:rPr lang="en-GB" dirty="0" smtClean="0"/>
              <a:t>Hyundai </a:t>
            </a:r>
            <a:r>
              <a:rPr lang="en-GB" dirty="0" smtClean="0"/>
              <a:t>Manufacturer </a:t>
            </a:r>
            <a:r>
              <a:rPr lang="en-GB" dirty="0" smtClean="0"/>
              <a:t>Website Enquiries</a:t>
            </a:r>
            <a:endParaRPr lang="en-GB" dirty="0"/>
          </a:p>
        </p:txBody>
      </p:sp>
      <p:sp>
        <p:nvSpPr>
          <p:cNvPr id="8" name="Rectangle 7">
            <a:extLst>
              <a:ext uri="{FF2B5EF4-FFF2-40B4-BE49-F238E27FC236}">
                <a16:creationId xmlns="" xmlns:a16="http://schemas.microsoft.com/office/drawing/2014/main" id="{052AFF28-1B81-4E4E-BAF2-EA9F5857B598}"/>
              </a:ext>
            </a:extLst>
          </p:cNvPr>
          <p:cNvSpPr/>
          <p:nvPr/>
        </p:nvSpPr>
        <p:spPr>
          <a:xfrm>
            <a:off x="119336" y="1160747"/>
            <a:ext cx="1265807" cy="1204488"/>
          </a:xfrm>
          <a:prstGeom prst="rect">
            <a:avLst/>
          </a:prstGeom>
          <a:gradFill flip="none" rotWithShape="1">
            <a:gsLst>
              <a:gs pos="0">
                <a:srgbClr val="008770">
                  <a:tint val="66000"/>
                  <a:satMod val="160000"/>
                </a:srgbClr>
              </a:gs>
              <a:gs pos="50000">
                <a:srgbClr val="008770">
                  <a:tint val="44500"/>
                  <a:satMod val="160000"/>
                </a:srgbClr>
              </a:gs>
              <a:gs pos="100000">
                <a:srgbClr val="008770">
                  <a:tint val="23500"/>
                  <a:satMod val="160000"/>
                </a:srgbClr>
              </a:gs>
            </a:gsLst>
            <a:lin ang="13500000" scaled="1"/>
            <a:tileRect/>
          </a:gradFill>
          <a:ln>
            <a:solidFill>
              <a:srgbClr val="00877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b="1" dirty="0">
                <a:solidFill>
                  <a:schemeClr val="tx1"/>
                </a:solidFill>
              </a:rPr>
              <a:t>Process </a:t>
            </a:r>
            <a:r>
              <a:rPr lang="en-GB" sz="1200" b="1" dirty="0" smtClean="0">
                <a:solidFill>
                  <a:schemeClr val="tx1"/>
                </a:solidFill>
              </a:rPr>
              <a:t>for Hyundai Website</a:t>
            </a:r>
            <a:endParaRPr lang="en-GB" sz="1200" b="1" dirty="0">
              <a:solidFill>
                <a:schemeClr val="tx1"/>
              </a:solidFill>
            </a:endParaRPr>
          </a:p>
          <a:p>
            <a:pPr algn="ctr"/>
            <a:endParaRPr lang="en-GB" sz="1200" b="1" dirty="0">
              <a:solidFill>
                <a:schemeClr val="tx1"/>
              </a:solidFill>
            </a:endParaRPr>
          </a:p>
        </p:txBody>
      </p:sp>
      <p:sp>
        <p:nvSpPr>
          <p:cNvPr id="9" name="Rectangle 8">
            <a:extLst>
              <a:ext uri="{FF2B5EF4-FFF2-40B4-BE49-F238E27FC236}">
                <a16:creationId xmlns="" xmlns:a16="http://schemas.microsoft.com/office/drawing/2014/main" id="{5A20DB8A-CA4A-4843-AFAF-505965CC6BFF}"/>
              </a:ext>
            </a:extLst>
          </p:cNvPr>
          <p:cNvSpPr/>
          <p:nvPr/>
        </p:nvSpPr>
        <p:spPr>
          <a:xfrm>
            <a:off x="1718179" y="1169293"/>
            <a:ext cx="1080000" cy="1187394"/>
          </a:xfrm>
          <a:prstGeom prst="rect">
            <a:avLst/>
          </a:prstGeom>
          <a:gradFill flip="none" rotWithShape="1">
            <a:gsLst>
              <a:gs pos="0">
                <a:srgbClr val="008770">
                  <a:tint val="66000"/>
                  <a:satMod val="160000"/>
                </a:srgbClr>
              </a:gs>
              <a:gs pos="50000">
                <a:srgbClr val="008770">
                  <a:tint val="44500"/>
                  <a:satMod val="160000"/>
                </a:srgbClr>
              </a:gs>
              <a:gs pos="100000">
                <a:srgbClr val="008770">
                  <a:tint val="23500"/>
                  <a:satMod val="160000"/>
                </a:srgbClr>
              </a:gs>
            </a:gsLst>
            <a:lin ang="13500000" scaled="1"/>
            <a:tileRect/>
          </a:gradFill>
          <a:ln>
            <a:solidFill>
              <a:srgbClr val="00877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dirty="0">
                <a:solidFill>
                  <a:schemeClr val="tx1"/>
                </a:solidFill>
              </a:rPr>
              <a:t>Customer completes a brochure or test drive request</a:t>
            </a:r>
            <a:endParaRPr lang="en-GB" sz="1100" dirty="0">
              <a:solidFill>
                <a:schemeClr val="tx1"/>
              </a:solidFill>
            </a:endParaRPr>
          </a:p>
        </p:txBody>
      </p:sp>
      <p:sp>
        <p:nvSpPr>
          <p:cNvPr id="10" name="Arrow: Right 9">
            <a:extLst>
              <a:ext uri="{FF2B5EF4-FFF2-40B4-BE49-F238E27FC236}">
                <a16:creationId xmlns="" xmlns:a16="http://schemas.microsoft.com/office/drawing/2014/main" id="{F7697BA2-C7AD-4556-9755-1961ABE32CCB}"/>
              </a:ext>
            </a:extLst>
          </p:cNvPr>
          <p:cNvSpPr/>
          <p:nvPr/>
        </p:nvSpPr>
        <p:spPr>
          <a:xfrm>
            <a:off x="1385143" y="1448780"/>
            <a:ext cx="252000" cy="360040"/>
          </a:xfrm>
          <a:prstGeom prst="rightArrow">
            <a:avLst/>
          </a:prstGeom>
          <a:solidFill>
            <a:srgbClr val="E98300"/>
          </a:solidFill>
          <a:ln>
            <a:solidFill>
              <a:srgbClr val="E983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200"/>
          </a:p>
        </p:txBody>
      </p:sp>
      <p:sp>
        <p:nvSpPr>
          <p:cNvPr id="11" name="Arrow: Right 10">
            <a:extLst>
              <a:ext uri="{FF2B5EF4-FFF2-40B4-BE49-F238E27FC236}">
                <a16:creationId xmlns="" xmlns:a16="http://schemas.microsoft.com/office/drawing/2014/main" id="{B08168D8-971C-4924-8F18-A38E19944FC9}"/>
              </a:ext>
            </a:extLst>
          </p:cNvPr>
          <p:cNvSpPr/>
          <p:nvPr/>
        </p:nvSpPr>
        <p:spPr>
          <a:xfrm>
            <a:off x="2879215" y="1448780"/>
            <a:ext cx="252000" cy="360040"/>
          </a:xfrm>
          <a:prstGeom prst="rightArrow">
            <a:avLst/>
          </a:prstGeom>
          <a:solidFill>
            <a:srgbClr val="E98300"/>
          </a:solidFill>
          <a:ln>
            <a:solidFill>
              <a:srgbClr val="E983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200"/>
          </a:p>
        </p:txBody>
      </p:sp>
      <p:sp>
        <p:nvSpPr>
          <p:cNvPr id="12" name="Rectangle 11">
            <a:extLst>
              <a:ext uri="{FF2B5EF4-FFF2-40B4-BE49-F238E27FC236}">
                <a16:creationId xmlns="" xmlns:a16="http://schemas.microsoft.com/office/drawing/2014/main" id="{25E5490F-C833-488E-AA2A-47DD42F99CD4}"/>
              </a:ext>
            </a:extLst>
          </p:cNvPr>
          <p:cNvSpPr/>
          <p:nvPr/>
        </p:nvSpPr>
        <p:spPr>
          <a:xfrm>
            <a:off x="3211093" y="1161563"/>
            <a:ext cx="1080000" cy="1203672"/>
          </a:xfrm>
          <a:prstGeom prst="rect">
            <a:avLst/>
          </a:prstGeom>
          <a:gradFill flip="none" rotWithShape="1">
            <a:gsLst>
              <a:gs pos="0">
                <a:srgbClr val="008770">
                  <a:tint val="66000"/>
                  <a:satMod val="160000"/>
                </a:srgbClr>
              </a:gs>
              <a:gs pos="50000">
                <a:srgbClr val="008770">
                  <a:tint val="44500"/>
                  <a:satMod val="160000"/>
                </a:srgbClr>
              </a:gs>
              <a:gs pos="100000">
                <a:srgbClr val="008770">
                  <a:tint val="23500"/>
                  <a:satMod val="160000"/>
                </a:srgbClr>
              </a:gs>
            </a:gsLst>
            <a:lin ang="13500000" scaled="1"/>
            <a:tileRect/>
          </a:gradFill>
          <a:ln>
            <a:solidFill>
              <a:srgbClr val="00877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dirty="0">
                <a:solidFill>
                  <a:schemeClr val="tx1"/>
                </a:solidFill>
              </a:rPr>
              <a:t>Data is collected by a third party supplier</a:t>
            </a:r>
            <a:endParaRPr lang="en-GB" sz="1100" dirty="0">
              <a:solidFill>
                <a:schemeClr val="tx1"/>
              </a:solidFill>
            </a:endParaRPr>
          </a:p>
        </p:txBody>
      </p:sp>
      <p:sp>
        <p:nvSpPr>
          <p:cNvPr id="13" name="Arrow: Right 12">
            <a:extLst>
              <a:ext uri="{FF2B5EF4-FFF2-40B4-BE49-F238E27FC236}">
                <a16:creationId xmlns="" xmlns:a16="http://schemas.microsoft.com/office/drawing/2014/main" id="{281A8299-3F90-4871-AC81-40F05E7A3791}"/>
              </a:ext>
            </a:extLst>
          </p:cNvPr>
          <p:cNvSpPr/>
          <p:nvPr/>
        </p:nvSpPr>
        <p:spPr>
          <a:xfrm>
            <a:off x="4370971" y="1449188"/>
            <a:ext cx="252000" cy="360040"/>
          </a:xfrm>
          <a:prstGeom prst="rightArrow">
            <a:avLst/>
          </a:prstGeom>
          <a:solidFill>
            <a:srgbClr val="E98300"/>
          </a:solidFill>
          <a:ln>
            <a:solidFill>
              <a:srgbClr val="E983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200"/>
          </a:p>
        </p:txBody>
      </p:sp>
      <p:sp>
        <p:nvSpPr>
          <p:cNvPr id="14" name="Rectangle 13">
            <a:extLst>
              <a:ext uri="{FF2B5EF4-FFF2-40B4-BE49-F238E27FC236}">
                <a16:creationId xmlns="" xmlns:a16="http://schemas.microsoft.com/office/drawing/2014/main" id="{66CC7D4E-F0F7-45AA-9329-5100EF9D5B5B}"/>
              </a:ext>
            </a:extLst>
          </p:cNvPr>
          <p:cNvSpPr/>
          <p:nvPr/>
        </p:nvSpPr>
        <p:spPr>
          <a:xfrm>
            <a:off x="4702849" y="1160747"/>
            <a:ext cx="1080000" cy="1204487"/>
          </a:xfrm>
          <a:prstGeom prst="rect">
            <a:avLst/>
          </a:prstGeom>
          <a:gradFill flip="none" rotWithShape="1">
            <a:gsLst>
              <a:gs pos="0">
                <a:srgbClr val="008770">
                  <a:tint val="66000"/>
                  <a:satMod val="160000"/>
                </a:srgbClr>
              </a:gs>
              <a:gs pos="50000">
                <a:srgbClr val="008770">
                  <a:tint val="44500"/>
                  <a:satMod val="160000"/>
                </a:srgbClr>
              </a:gs>
              <a:gs pos="100000">
                <a:srgbClr val="008770">
                  <a:tint val="23500"/>
                  <a:satMod val="160000"/>
                </a:srgbClr>
              </a:gs>
            </a:gsLst>
            <a:lin ang="13500000" scaled="1"/>
            <a:tileRect/>
          </a:gradFill>
          <a:ln>
            <a:solidFill>
              <a:srgbClr val="00877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100" dirty="0">
                <a:solidFill>
                  <a:schemeClr val="tx1"/>
                </a:solidFill>
              </a:rPr>
              <a:t>Data is passed to our CRM database in near real time</a:t>
            </a:r>
            <a:endParaRPr lang="en-GB" sz="1100" dirty="0">
              <a:solidFill>
                <a:schemeClr val="tx1"/>
              </a:solidFill>
            </a:endParaRPr>
          </a:p>
        </p:txBody>
      </p:sp>
      <p:sp>
        <p:nvSpPr>
          <p:cNvPr id="15" name="Arrow: Right 14">
            <a:extLst>
              <a:ext uri="{FF2B5EF4-FFF2-40B4-BE49-F238E27FC236}">
                <a16:creationId xmlns="" xmlns:a16="http://schemas.microsoft.com/office/drawing/2014/main" id="{F5AF7196-F390-4D6B-A2C2-74D838AC3F88}"/>
              </a:ext>
            </a:extLst>
          </p:cNvPr>
          <p:cNvSpPr/>
          <p:nvPr/>
        </p:nvSpPr>
        <p:spPr>
          <a:xfrm>
            <a:off x="5863340" y="1412776"/>
            <a:ext cx="252000" cy="360040"/>
          </a:xfrm>
          <a:prstGeom prst="rightArrow">
            <a:avLst/>
          </a:prstGeom>
          <a:solidFill>
            <a:srgbClr val="E98300"/>
          </a:solidFill>
          <a:ln>
            <a:solidFill>
              <a:srgbClr val="E983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200"/>
          </a:p>
        </p:txBody>
      </p:sp>
      <p:sp>
        <p:nvSpPr>
          <p:cNvPr id="16" name="Rectangle 15">
            <a:extLst>
              <a:ext uri="{FF2B5EF4-FFF2-40B4-BE49-F238E27FC236}">
                <a16:creationId xmlns="" xmlns:a16="http://schemas.microsoft.com/office/drawing/2014/main" id="{9DD01EA1-BF1B-46E6-95AC-5BE7262F2F7A}"/>
              </a:ext>
            </a:extLst>
          </p:cNvPr>
          <p:cNvSpPr/>
          <p:nvPr/>
        </p:nvSpPr>
        <p:spPr>
          <a:xfrm>
            <a:off x="6194605" y="1177840"/>
            <a:ext cx="1080000" cy="1187393"/>
          </a:xfrm>
          <a:prstGeom prst="rect">
            <a:avLst/>
          </a:prstGeom>
          <a:gradFill flip="none" rotWithShape="1">
            <a:gsLst>
              <a:gs pos="0">
                <a:srgbClr val="008770">
                  <a:tint val="66000"/>
                  <a:satMod val="160000"/>
                </a:srgbClr>
              </a:gs>
              <a:gs pos="50000">
                <a:srgbClr val="008770">
                  <a:tint val="44500"/>
                  <a:satMod val="160000"/>
                </a:srgbClr>
              </a:gs>
              <a:gs pos="100000">
                <a:srgbClr val="008770">
                  <a:tint val="23500"/>
                  <a:satMod val="160000"/>
                </a:srgbClr>
              </a:gs>
            </a:gsLst>
            <a:lin ang="13500000" scaled="1"/>
            <a:tileRect/>
          </a:gradFill>
          <a:ln>
            <a:solidFill>
              <a:srgbClr val="00877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100" dirty="0">
                <a:solidFill>
                  <a:schemeClr val="tx1"/>
                </a:solidFill>
              </a:rPr>
              <a:t>Lead is then passed to the dealership through </a:t>
            </a:r>
            <a:r>
              <a:rPr lang="en-GB" sz="1100" dirty="0" err="1">
                <a:solidFill>
                  <a:schemeClr val="tx1"/>
                </a:solidFill>
              </a:rPr>
              <a:t>Dealerweb</a:t>
            </a:r>
            <a:r>
              <a:rPr lang="en-GB" sz="1100" dirty="0">
                <a:solidFill>
                  <a:schemeClr val="tx1"/>
                </a:solidFill>
              </a:rPr>
              <a:t> within 30 </a:t>
            </a:r>
            <a:r>
              <a:rPr lang="en-GB" sz="1100" dirty="0" smtClean="0">
                <a:solidFill>
                  <a:schemeClr val="tx1"/>
                </a:solidFill>
              </a:rPr>
              <a:t>minutes</a:t>
            </a:r>
            <a:endParaRPr lang="en-GB" sz="1100" dirty="0">
              <a:solidFill>
                <a:schemeClr val="tx1"/>
              </a:solidFill>
            </a:endParaRPr>
          </a:p>
        </p:txBody>
      </p:sp>
      <p:sp>
        <p:nvSpPr>
          <p:cNvPr id="24" name="Rectangle 23">
            <a:extLst>
              <a:ext uri="{FF2B5EF4-FFF2-40B4-BE49-F238E27FC236}">
                <a16:creationId xmlns="" xmlns:a16="http://schemas.microsoft.com/office/drawing/2014/main" id="{BE171AB9-C5B1-4623-847E-B315BC729524}"/>
              </a:ext>
            </a:extLst>
          </p:cNvPr>
          <p:cNvSpPr/>
          <p:nvPr/>
        </p:nvSpPr>
        <p:spPr>
          <a:xfrm>
            <a:off x="7685135" y="1160747"/>
            <a:ext cx="1080000" cy="1204487"/>
          </a:xfrm>
          <a:prstGeom prst="rect">
            <a:avLst/>
          </a:prstGeom>
          <a:gradFill flip="none" rotWithShape="1">
            <a:gsLst>
              <a:gs pos="0">
                <a:srgbClr val="008770">
                  <a:tint val="66000"/>
                  <a:satMod val="160000"/>
                </a:srgbClr>
              </a:gs>
              <a:gs pos="50000">
                <a:srgbClr val="008770">
                  <a:tint val="44500"/>
                  <a:satMod val="160000"/>
                </a:srgbClr>
              </a:gs>
              <a:gs pos="100000">
                <a:srgbClr val="008770">
                  <a:tint val="23500"/>
                  <a:satMod val="160000"/>
                </a:srgbClr>
              </a:gs>
            </a:gsLst>
            <a:lin ang="13500000" scaled="1"/>
            <a:tileRect/>
          </a:gradFill>
          <a:ln>
            <a:solidFill>
              <a:srgbClr val="00877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100" dirty="0">
                <a:solidFill>
                  <a:schemeClr val="tx1"/>
                </a:solidFill>
              </a:rPr>
              <a:t>Lead is then followed up by the dealership</a:t>
            </a:r>
            <a:endParaRPr lang="en-GB" sz="1100" dirty="0">
              <a:solidFill>
                <a:schemeClr val="tx1"/>
              </a:solidFill>
            </a:endParaRPr>
          </a:p>
        </p:txBody>
      </p:sp>
      <p:sp>
        <p:nvSpPr>
          <p:cNvPr id="41" name="Arrow: Right 40">
            <a:extLst>
              <a:ext uri="{FF2B5EF4-FFF2-40B4-BE49-F238E27FC236}">
                <a16:creationId xmlns="" xmlns:a16="http://schemas.microsoft.com/office/drawing/2014/main" id="{1A7198F9-B791-48CA-9B6A-258E48F59C73}"/>
              </a:ext>
            </a:extLst>
          </p:cNvPr>
          <p:cNvSpPr/>
          <p:nvPr/>
        </p:nvSpPr>
        <p:spPr>
          <a:xfrm>
            <a:off x="7353870" y="1443513"/>
            <a:ext cx="252000" cy="360040"/>
          </a:xfrm>
          <a:prstGeom prst="rightArrow">
            <a:avLst/>
          </a:prstGeom>
          <a:solidFill>
            <a:srgbClr val="E98300"/>
          </a:solidFill>
          <a:ln>
            <a:solidFill>
              <a:srgbClr val="E983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200"/>
          </a:p>
        </p:txBody>
      </p:sp>
      <p:sp>
        <p:nvSpPr>
          <p:cNvPr id="42" name="Arrow: Right 41">
            <a:extLst>
              <a:ext uri="{FF2B5EF4-FFF2-40B4-BE49-F238E27FC236}">
                <a16:creationId xmlns="" xmlns:a16="http://schemas.microsoft.com/office/drawing/2014/main" id="{9507442D-BBBC-4087-A56C-2DAC8792E712}"/>
              </a:ext>
            </a:extLst>
          </p:cNvPr>
          <p:cNvSpPr/>
          <p:nvPr/>
        </p:nvSpPr>
        <p:spPr>
          <a:xfrm>
            <a:off x="8844399" y="1412776"/>
            <a:ext cx="252000" cy="360040"/>
          </a:xfrm>
          <a:prstGeom prst="rightArrow">
            <a:avLst/>
          </a:prstGeom>
          <a:solidFill>
            <a:srgbClr val="E98300"/>
          </a:solidFill>
          <a:ln>
            <a:solidFill>
              <a:srgbClr val="E983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200"/>
          </a:p>
        </p:txBody>
      </p:sp>
      <p:sp>
        <p:nvSpPr>
          <p:cNvPr id="43" name="Rectangle 42">
            <a:extLst>
              <a:ext uri="{FF2B5EF4-FFF2-40B4-BE49-F238E27FC236}">
                <a16:creationId xmlns="" xmlns:a16="http://schemas.microsoft.com/office/drawing/2014/main" id="{3CD2432F-2313-49B4-91EF-82163626A7FC}"/>
              </a:ext>
            </a:extLst>
          </p:cNvPr>
          <p:cNvSpPr/>
          <p:nvPr/>
        </p:nvSpPr>
        <p:spPr>
          <a:xfrm>
            <a:off x="9175662" y="1177840"/>
            <a:ext cx="2320937" cy="1187395"/>
          </a:xfrm>
          <a:prstGeom prst="rect">
            <a:avLst/>
          </a:prstGeom>
          <a:gradFill flip="none" rotWithShape="1">
            <a:gsLst>
              <a:gs pos="0">
                <a:srgbClr val="008770">
                  <a:tint val="66000"/>
                  <a:satMod val="160000"/>
                </a:srgbClr>
              </a:gs>
              <a:gs pos="50000">
                <a:srgbClr val="008770">
                  <a:tint val="44500"/>
                  <a:satMod val="160000"/>
                </a:srgbClr>
              </a:gs>
              <a:gs pos="100000">
                <a:srgbClr val="008770">
                  <a:tint val="23500"/>
                  <a:satMod val="160000"/>
                </a:srgbClr>
              </a:gs>
            </a:gsLst>
            <a:lin ang="13500000" scaled="1"/>
            <a:tileRect/>
          </a:gradFill>
          <a:ln>
            <a:solidFill>
              <a:srgbClr val="00877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100" dirty="0">
                <a:solidFill>
                  <a:schemeClr val="tx1"/>
                </a:solidFill>
              </a:rPr>
              <a:t>Depending on the customers marketing preferences they will then fall into our tactical and newsletter communications</a:t>
            </a:r>
            <a:endParaRPr lang="en-GB" sz="1100" dirty="0">
              <a:solidFill>
                <a:schemeClr val="tx1"/>
              </a:solidFill>
            </a:endParaRPr>
          </a:p>
        </p:txBody>
      </p:sp>
    </p:spTree>
    <p:extLst>
      <p:ext uri="{BB962C8B-B14F-4D97-AF65-F5344CB8AC3E}">
        <p14:creationId xmlns:p14="http://schemas.microsoft.com/office/powerpoint/2010/main" val="89359192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 xmlns:a16="http://schemas.microsoft.com/office/drawing/2014/main" id="{7B7A4D6E-EEA2-4E3A-BEDE-CCC84551D640}"/>
              </a:ext>
            </a:extLst>
          </p:cNvPr>
          <p:cNvSpPr>
            <a:spLocks noGrp="1"/>
          </p:cNvSpPr>
          <p:nvPr>
            <p:ph type="title"/>
          </p:nvPr>
        </p:nvSpPr>
        <p:spPr/>
        <p:txBody>
          <a:bodyPr>
            <a:normAutofit fontScale="90000"/>
          </a:bodyPr>
          <a:lstStyle/>
          <a:p>
            <a:r>
              <a:rPr lang="en-GB" dirty="0" smtClean="0"/>
              <a:t>Toyota Manufacturer </a:t>
            </a:r>
            <a:r>
              <a:rPr lang="en-GB" dirty="0"/>
              <a:t>Printing &amp; Email solutions</a:t>
            </a:r>
          </a:p>
        </p:txBody>
      </p:sp>
      <p:sp>
        <p:nvSpPr>
          <p:cNvPr id="8" name="Rectangle 7">
            <a:extLst>
              <a:ext uri="{FF2B5EF4-FFF2-40B4-BE49-F238E27FC236}">
                <a16:creationId xmlns="" xmlns:a16="http://schemas.microsoft.com/office/drawing/2014/main" id="{052AFF28-1B81-4E4E-BAF2-EA9F5857B598}"/>
              </a:ext>
            </a:extLst>
          </p:cNvPr>
          <p:cNvSpPr/>
          <p:nvPr/>
        </p:nvSpPr>
        <p:spPr>
          <a:xfrm>
            <a:off x="119336" y="1160747"/>
            <a:ext cx="1265807" cy="2747736"/>
          </a:xfrm>
          <a:prstGeom prst="rect">
            <a:avLst/>
          </a:prstGeom>
          <a:gradFill flip="none" rotWithShape="1">
            <a:gsLst>
              <a:gs pos="0">
                <a:srgbClr val="008770">
                  <a:tint val="66000"/>
                  <a:satMod val="160000"/>
                </a:srgbClr>
              </a:gs>
              <a:gs pos="50000">
                <a:srgbClr val="008770">
                  <a:tint val="44500"/>
                  <a:satMod val="160000"/>
                </a:srgbClr>
              </a:gs>
              <a:gs pos="100000">
                <a:srgbClr val="008770">
                  <a:tint val="23500"/>
                  <a:satMod val="160000"/>
                </a:srgbClr>
              </a:gs>
            </a:gsLst>
            <a:lin ang="13500000" scaled="1"/>
            <a:tileRect/>
          </a:gradFill>
          <a:ln>
            <a:solidFill>
              <a:srgbClr val="00877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b="1" dirty="0">
                <a:solidFill>
                  <a:schemeClr val="tx1"/>
                </a:solidFill>
              </a:rPr>
              <a:t>Process for Using </a:t>
            </a:r>
            <a:r>
              <a:rPr lang="en-GB" sz="1200" b="1" dirty="0" smtClean="0">
                <a:solidFill>
                  <a:schemeClr val="tx1"/>
                </a:solidFill>
              </a:rPr>
              <a:t>Toyota mailing </a:t>
            </a:r>
            <a:r>
              <a:rPr lang="en-GB" sz="1200" b="1" dirty="0" smtClean="0">
                <a:solidFill>
                  <a:schemeClr val="tx1"/>
                </a:solidFill>
              </a:rPr>
              <a:t>&amp; email services</a:t>
            </a:r>
            <a:endParaRPr lang="en-GB" sz="1200" b="1" dirty="0">
              <a:solidFill>
                <a:schemeClr val="tx1"/>
              </a:solidFill>
            </a:endParaRPr>
          </a:p>
          <a:p>
            <a:pPr algn="ctr"/>
            <a:endParaRPr lang="en-GB" sz="1200" b="1" dirty="0">
              <a:solidFill>
                <a:schemeClr val="tx1"/>
              </a:solidFill>
            </a:endParaRPr>
          </a:p>
          <a:p>
            <a:pPr algn="ctr"/>
            <a:r>
              <a:rPr lang="en-GB" sz="1200" b="1" dirty="0">
                <a:solidFill>
                  <a:schemeClr val="tx1"/>
                </a:solidFill>
              </a:rPr>
              <a:t>ABBREVIATIONS:</a:t>
            </a:r>
          </a:p>
          <a:p>
            <a:pPr algn="ctr"/>
            <a:r>
              <a:rPr lang="en-GB" sz="1200" b="1" dirty="0">
                <a:solidFill>
                  <a:schemeClr val="tx1"/>
                </a:solidFill>
              </a:rPr>
              <a:t>MM – Marketing Manager.</a:t>
            </a:r>
          </a:p>
          <a:p>
            <a:pPr algn="ctr"/>
            <a:r>
              <a:rPr lang="en-GB" sz="1200" b="1" dirty="0">
                <a:solidFill>
                  <a:schemeClr val="tx1"/>
                </a:solidFill>
              </a:rPr>
              <a:t>---------------------</a:t>
            </a:r>
          </a:p>
          <a:p>
            <a:pPr algn="ctr"/>
            <a:r>
              <a:rPr lang="en-GB" sz="1200" b="1" dirty="0">
                <a:solidFill>
                  <a:schemeClr val="tx1"/>
                </a:solidFill>
              </a:rPr>
              <a:t>DM – Direct Marketing</a:t>
            </a:r>
          </a:p>
          <a:p>
            <a:pPr algn="ctr"/>
            <a:r>
              <a:rPr lang="en-GB" sz="1200" b="1" dirty="0">
                <a:solidFill>
                  <a:schemeClr val="tx1"/>
                </a:solidFill>
              </a:rPr>
              <a:t>---------------------</a:t>
            </a:r>
          </a:p>
          <a:p>
            <a:pPr algn="ctr"/>
            <a:r>
              <a:rPr lang="en-GB" sz="1200" b="1" dirty="0" smtClean="0">
                <a:solidFill>
                  <a:schemeClr val="tx1"/>
                </a:solidFill>
              </a:rPr>
              <a:t>TCMS Toyota Central Marketing</a:t>
            </a:r>
            <a:endParaRPr lang="en-GB" sz="1200" b="1" dirty="0">
              <a:solidFill>
                <a:schemeClr val="tx1"/>
              </a:solidFill>
            </a:endParaRPr>
          </a:p>
        </p:txBody>
      </p:sp>
      <p:sp>
        <p:nvSpPr>
          <p:cNvPr id="9" name="Rectangle 8">
            <a:extLst>
              <a:ext uri="{FF2B5EF4-FFF2-40B4-BE49-F238E27FC236}">
                <a16:creationId xmlns="" xmlns:a16="http://schemas.microsoft.com/office/drawing/2014/main" id="{5A20DB8A-CA4A-4843-AFAF-505965CC6BFF}"/>
              </a:ext>
            </a:extLst>
          </p:cNvPr>
          <p:cNvSpPr/>
          <p:nvPr/>
        </p:nvSpPr>
        <p:spPr>
          <a:xfrm>
            <a:off x="1718179" y="1177841"/>
            <a:ext cx="1080000" cy="1187394"/>
          </a:xfrm>
          <a:prstGeom prst="rect">
            <a:avLst/>
          </a:prstGeom>
          <a:gradFill flip="none" rotWithShape="1">
            <a:gsLst>
              <a:gs pos="0">
                <a:srgbClr val="008770">
                  <a:tint val="66000"/>
                  <a:satMod val="160000"/>
                </a:srgbClr>
              </a:gs>
              <a:gs pos="50000">
                <a:srgbClr val="008770">
                  <a:tint val="44500"/>
                  <a:satMod val="160000"/>
                </a:srgbClr>
              </a:gs>
              <a:gs pos="100000">
                <a:srgbClr val="008770">
                  <a:tint val="23500"/>
                  <a:satMod val="160000"/>
                </a:srgbClr>
              </a:gs>
            </a:gsLst>
            <a:lin ang="13500000" scaled="1"/>
            <a:tileRect/>
          </a:gradFill>
          <a:ln>
            <a:solidFill>
              <a:srgbClr val="00877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dirty="0">
                <a:solidFill>
                  <a:schemeClr val="tx1"/>
                </a:solidFill>
              </a:rPr>
              <a:t>Request data from DM relevant to the offer being promoted</a:t>
            </a:r>
          </a:p>
        </p:txBody>
      </p:sp>
      <p:sp>
        <p:nvSpPr>
          <p:cNvPr id="10" name="Arrow: Right 9">
            <a:extLst>
              <a:ext uri="{FF2B5EF4-FFF2-40B4-BE49-F238E27FC236}">
                <a16:creationId xmlns="" xmlns:a16="http://schemas.microsoft.com/office/drawing/2014/main" id="{F7697BA2-C7AD-4556-9755-1961ABE32CCB}"/>
              </a:ext>
            </a:extLst>
          </p:cNvPr>
          <p:cNvSpPr/>
          <p:nvPr/>
        </p:nvSpPr>
        <p:spPr>
          <a:xfrm>
            <a:off x="1385143" y="1448780"/>
            <a:ext cx="252000" cy="360040"/>
          </a:xfrm>
          <a:prstGeom prst="rightArrow">
            <a:avLst/>
          </a:prstGeom>
          <a:solidFill>
            <a:srgbClr val="E98300"/>
          </a:solidFill>
          <a:ln>
            <a:solidFill>
              <a:srgbClr val="E983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200"/>
          </a:p>
        </p:txBody>
      </p:sp>
      <p:sp>
        <p:nvSpPr>
          <p:cNvPr id="11" name="Arrow: Right 10">
            <a:extLst>
              <a:ext uri="{FF2B5EF4-FFF2-40B4-BE49-F238E27FC236}">
                <a16:creationId xmlns="" xmlns:a16="http://schemas.microsoft.com/office/drawing/2014/main" id="{B08168D8-971C-4924-8F18-A38E19944FC9}"/>
              </a:ext>
            </a:extLst>
          </p:cNvPr>
          <p:cNvSpPr/>
          <p:nvPr/>
        </p:nvSpPr>
        <p:spPr>
          <a:xfrm>
            <a:off x="2879215" y="1448780"/>
            <a:ext cx="252000" cy="360040"/>
          </a:xfrm>
          <a:prstGeom prst="rightArrow">
            <a:avLst/>
          </a:prstGeom>
          <a:solidFill>
            <a:srgbClr val="E98300"/>
          </a:solidFill>
          <a:ln>
            <a:solidFill>
              <a:srgbClr val="E983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200"/>
          </a:p>
        </p:txBody>
      </p:sp>
      <p:sp>
        <p:nvSpPr>
          <p:cNvPr id="12" name="Rectangle 11">
            <a:extLst>
              <a:ext uri="{FF2B5EF4-FFF2-40B4-BE49-F238E27FC236}">
                <a16:creationId xmlns="" xmlns:a16="http://schemas.microsoft.com/office/drawing/2014/main" id="{25E5490F-C833-488E-AA2A-47DD42F99CD4}"/>
              </a:ext>
            </a:extLst>
          </p:cNvPr>
          <p:cNvSpPr/>
          <p:nvPr/>
        </p:nvSpPr>
        <p:spPr>
          <a:xfrm>
            <a:off x="3211093" y="1161563"/>
            <a:ext cx="1080000" cy="1203672"/>
          </a:xfrm>
          <a:prstGeom prst="rect">
            <a:avLst/>
          </a:prstGeom>
          <a:gradFill flip="none" rotWithShape="1">
            <a:gsLst>
              <a:gs pos="0">
                <a:srgbClr val="008770">
                  <a:tint val="66000"/>
                  <a:satMod val="160000"/>
                </a:srgbClr>
              </a:gs>
              <a:gs pos="50000">
                <a:srgbClr val="008770">
                  <a:tint val="44500"/>
                  <a:satMod val="160000"/>
                </a:srgbClr>
              </a:gs>
              <a:gs pos="100000">
                <a:srgbClr val="008770">
                  <a:tint val="23500"/>
                  <a:satMod val="160000"/>
                </a:srgbClr>
              </a:gs>
            </a:gsLst>
            <a:lin ang="13500000" scaled="1"/>
            <a:tileRect/>
          </a:gradFill>
          <a:ln>
            <a:solidFill>
              <a:srgbClr val="00877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dirty="0">
                <a:solidFill>
                  <a:schemeClr val="tx1"/>
                </a:solidFill>
              </a:rPr>
              <a:t>DM to check data for permissions &amp; </a:t>
            </a:r>
            <a:r>
              <a:rPr lang="en-GB" sz="1100" dirty="0" smtClean="0">
                <a:solidFill>
                  <a:schemeClr val="tx1"/>
                </a:solidFill>
              </a:rPr>
              <a:t>duplicates</a:t>
            </a:r>
            <a:endParaRPr lang="en-GB" sz="1100" dirty="0">
              <a:solidFill>
                <a:schemeClr val="tx1"/>
              </a:solidFill>
            </a:endParaRPr>
          </a:p>
        </p:txBody>
      </p:sp>
      <p:sp>
        <p:nvSpPr>
          <p:cNvPr id="13" name="Arrow: Right 12">
            <a:extLst>
              <a:ext uri="{FF2B5EF4-FFF2-40B4-BE49-F238E27FC236}">
                <a16:creationId xmlns="" xmlns:a16="http://schemas.microsoft.com/office/drawing/2014/main" id="{281A8299-3F90-4871-AC81-40F05E7A3791}"/>
              </a:ext>
            </a:extLst>
          </p:cNvPr>
          <p:cNvSpPr/>
          <p:nvPr/>
        </p:nvSpPr>
        <p:spPr>
          <a:xfrm>
            <a:off x="4370971" y="1449188"/>
            <a:ext cx="252000" cy="360040"/>
          </a:xfrm>
          <a:prstGeom prst="rightArrow">
            <a:avLst/>
          </a:prstGeom>
          <a:solidFill>
            <a:srgbClr val="E98300"/>
          </a:solidFill>
          <a:ln>
            <a:solidFill>
              <a:srgbClr val="E983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200"/>
          </a:p>
        </p:txBody>
      </p:sp>
      <p:sp>
        <p:nvSpPr>
          <p:cNvPr id="14" name="Rectangle 13">
            <a:extLst>
              <a:ext uri="{FF2B5EF4-FFF2-40B4-BE49-F238E27FC236}">
                <a16:creationId xmlns="" xmlns:a16="http://schemas.microsoft.com/office/drawing/2014/main" id="{66CC7D4E-F0F7-45AA-9329-5100EF9D5B5B}"/>
              </a:ext>
            </a:extLst>
          </p:cNvPr>
          <p:cNvSpPr/>
          <p:nvPr/>
        </p:nvSpPr>
        <p:spPr>
          <a:xfrm>
            <a:off x="4702849" y="1160747"/>
            <a:ext cx="1080000" cy="1204487"/>
          </a:xfrm>
          <a:prstGeom prst="rect">
            <a:avLst/>
          </a:prstGeom>
          <a:gradFill flip="none" rotWithShape="1">
            <a:gsLst>
              <a:gs pos="0">
                <a:srgbClr val="008770">
                  <a:tint val="66000"/>
                  <a:satMod val="160000"/>
                </a:srgbClr>
              </a:gs>
              <a:gs pos="50000">
                <a:srgbClr val="008770">
                  <a:tint val="44500"/>
                  <a:satMod val="160000"/>
                </a:srgbClr>
              </a:gs>
              <a:gs pos="100000">
                <a:srgbClr val="008770">
                  <a:tint val="23500"/>
                  <a:satMod val="160000"/>
                </a:srgbClr>
              </a:gs>
            </a:gsLst>
            <a:lin ang="13500000" scaled="1"/>
            <a:tileRect/>
          </a:gradFill>
          <a:ln>
            <a:solidFill>
              <a:srgbClr val="00877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dirty="0">
                <a:solidFill>
                  <a:schemeClr val="tx1"/>
                </a:solidFill>
              </a:rPr>
              <a:t>Cleansed data emailed to MM</a:t>
            </a:r>
          </a:p>
        </p:txBody>
      </p:sp>
      <p:sp>
        <p:nvSpPr>
          <p:cNvPr id="15" name="Arrow: Right 14">
            <a:extLst>
              <a:ext uri="{FF2B5EF4-FFF2-40B4-BE49-F238E27FC236}">
                <a16:creationId xmlns="" xmlns:a16="http://schemas.microsoft.com/office/drawing/2014/main" id="{F5AF7196-F390-4D6B-A2C2-74D838AC3F88}"/>
              </a:ext>
            </a:extLst>
          </p:cNvPr>
          <p:cNvSpPr/>
          <p:nvPr/>
        </p:nvSpPr>
        <p:spPr>
          <a:xfrm>
            <a:off x="5863340" y="1412776"/>
            <a:ext cx="252000" cy="360040"/>
          </a:xfrm>
          <a:prstGeom prst="rightArrow">
            <a:avLst/>
          </a:prstGeom>
          <a:solidFill>
            <a:srgbClr val="E98300"/>
          </a:solidFill>
          <a:ln>
            <a:solidFill>
              <a:srgbClr val="E983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200"/>
          </a:p>
        </p:txBody>
      </p:sp>
      <p:sp>
        <p:nvSpPr>
          <p:cNvPr id="16" name="Rectangle 15">
            <a:extLst>
              <a:ext uri="{FF2B5EF4-FFF2-40B4-BE49-F238E27FC236}">
                <a16:creationId xmlns="" xmlns:a16="http://schemas.microsoft.com/office/drawing/2014/main" id="{9DD01EA1-BF1B-46E6-95AC-5BE7262F2F7A}"/>
              </a:ext>
            </a:extLst>
          </p:cNvPr>
          <p:cNvSpPr/>
          <p:nvPr/>
        </p:nvSpPr>
        <p:spPr>
          <a:xfrm>
            <a:off x="6194605" y="1177840"/>
            <a:ext cx="1080000" cy="1187393"/>
          </a:xfrm>
          <a:prstGeom prst="rect">
            <a:avLst/>
          </a:prstGeom>
          <a:gradFill flip="none" rotWithShape="1">
            <a:gsLst>
              <a:gs pos="0">
                <a:srgbClr val="008770">
                  <a:tint val="66000"/>
                  <a:satMod val="160000"/>
                </a:srgbClr>
              </a:gs>
              <a:gs pos="50000">
                <a:srgbClr val="008770">
                  <a:tint val="44500"/>
                  <a:satMod val="160000"/>
                </a:srgbClr>
              </a:gs>
              <a:gs pos="100000">
                <a:srgbClr val="008770">
                  <a:tint val="23500"/>
                  <a:satMod val="160000"/>
                </a:srgbClr>
              </a:gs>
            </a:gsLst>
            <a:lin ang="13500000" scaled="1"/>
            <a:tileRect/>
          </a:gradFill>
          <a:ln>
            <a:solidFill>
              <a:srgbClr val="00877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dirty="0">
                <a:solidFill>
                  <a:schemeClr val="tx1"/>
                </a:solidFill>
              </a:rPr>
              <a:t>MM </a:t>
            </a:r>
            <a:r>
              <a:rPr lang="en-GB" sz="1100" dirty="0" smtClean="0">
                <a:solidFill>
                  <a:schemeClr val="tx1"/>
                </a:solidFill>
              </a:rPr>
              <a:t>emails/uploads </a:t>
            </a:r>
            <a:r>
              <a:rPr lang="en-GB" sz="1100" dirty="0">
                <a:solidFill>
                  <a:schemeClr val="tx1"/>
                </a:solidFill>
              </a:rPr>
              <a:t>data to </a:t>
            </a:r>
            <a:r>
              <a:rPr lang="en-GB" sz="1100" dirty="0" smtClean="0">
                <a:solidFill>
                  <a:schemeClr val="tx1"/>
                </a:solidFill>
              </a:rPr>
              <a:t>TCMS</a:t>
            </a:r>
            <a:endParaRPr lang="en-GB" sz="1100" dirty="0">
              <a:solidFill>
                <a:schemeClr val="tx1"/>
              </a:solidFill>
            </a:endParaRPr>
          </a:p>
        </p:txBody>
      </p:sp>
      <p:sp>
        <p:nvSpPr>
          <p:cNvPr id="19" name="Arrow: Right 18">
            <a:extLst>
              <a:ext uri="{FF2B5EF4-FFF2-40B4-BE49-F238E27FC236}">
                <a16:creationId xmlns="" xmlns:a16="http://schemas.microsoft.com/office/drawing/2014/main" id="{FEC32F7C-0655-4C0A-9F48-298DEC7C1C61}"/>
              </a:ext>
            </a:extLst>
          </p:cNvPr>
          <p:cNvSpPr/>
          <p:nvPr/>
        </p:nvSpPr>
        <p:spPr>
          <a:xfrm rot="5400000">
            <a:off x="5026825" y="2574932"/>
            <a:ext cx="432048" cy="360040"/>
          </a:xfrm>
          <a:prstGeom prst="rightArrow">
            <a:avLst/>
          </a:prstGeom>
          <a:solidFill>
            <a:srgbClr val="E98300"/>
          </a:solidFill>
          <a:ln>
            <a:solidFill>
              <a:srgbClr val="E983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200"/>
          </a:p>
        </p:txBody>
      </p:sp>
      <p:sp>
        <p:nvSpPr>
          <p:cNvPr id="23" name="Rectangle 22">
            <a:extLst>
              <a:ext uri="{FF2B5EF4-FFF2-40B4-BE49-F238E27FC236}">
                <a16:creationId xmlns="" xmlns:a16="http://schemas.microsoft.com/office/drawing/2014/main" id="{B09F9BC5-DA3A-4D12-8BBC-3F615E8C4842}"/>
              </a:ext>
            </a:extLst>
          </p:cNvPr>
          <p:cNvSpPr/>
          <p:nvPr/>
        </p:nvSpPr>
        <p:spPr>
          <a:xfrm>
            <a:off x="4746618" y="3123614"/>
            <a:ext cx="1080000" cy="1313498"/>
          </a:xfrm>
          <a:prstGeom prst="rect">
            <a:avLst/>
          </a:prstGeom>
          <a:gradFill flip="none" rotWithShape="1">
            <a:gsLst>
              <a:gs pos="0">
                <a:srgbClr val="008770">
                  <a:tint val="66000"/>
                  <a:satMod val="160000"/>
                </a:srgbClr>
              </a:gs>
              <a:gs pos="50000">
                <a:srgbClr val="008770">
                  <a:tint val="44500"/>
                  <a:satMod val="160000"/>
                </a:srgbClr>
              </a:gs>
              <a:gs pos="100000">
                <a:srgbClr val="008770">
                  <a:tint val="23500"/>
                  <a:satMod val="160000"/>
                </a:srgbClr>
              </a:gs>
            </a:gsLst>
            <a:lin ang="13500000" scaled="1"/>
            <a:tileRect/>
          </a:gradFill>
          <a:ln>
            <a:solidFill>
              <a:srgbClr val="00877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dirty="0">
                <a:solidFill>
                  <a:schemeClr val="tx1"/>
                </a:solidFill>
              </a:rPr>
              <a:t>MM saves data into folder on PC marked data files from DM</a:t>
            </a:r>
          </a:p>
        </p:txBody>
      </p:sp>
      <p:sp>
        <p:nvSpPr>
          <p:cNvPr id="41" name="Arrow: Right 40">
            <a:extLst>
              <a:ext uri="{FF2B5EF4-FFF2-40B4-BE49-F238E27FC236}">
                <a16:creationId xmlns="" xmlns:a16="http://schemas.microsoft.com/office/drawing/2014/main" id="{1A7198F9-B791-48CA-9B6A-258E48F59C73}"/>
              </a:ext>
            </a:extLst>
          </p:cNvPr>
          <p:cNvSpPr/>
          <p:nvPr/>
        </p:nvSpPr>
        <p:spPr>
          <a:xfrm>
            <a:off x="7353870" y="1443513"/>
            <a:ext cx="252000" cy="360040"/>
          </a:xfrm>
          <a:prstGeom prst="rightArrow">
            <a:avLst/>
          </a:prstGeom>
          <a:solidFill>
            <a:srgbClr val="E98300"/>
          </a:solidFill>
          <a:ln>
            <a:solidFill>
              <a:srgbClr val="E983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200"/>
          </a:p>
        </p:txBody>
      </p:sp>
      <p:sp>
        <p:nvSpPr>
          <p:cNvPr id="52" name="Rectangle 51">
            <a:extLst>
              <a:ext uri="{FF2B5EF4-FFF2-40B4-BE49-F238E27FC236}">
                <a16:creationId xmlns="" xmlns:a16="http://schemas.microsoft.com/office/drawing/2014/main" id="{0689218B-3146-496E-9851-A0AC742AD194}"/>
              </a:ext>
            </a:extLst>
          </p:cNvPr>
          <p:cNvSpPr/>
          <p:nvPr/>
        </p:nvSpPr>
        <p:spPr>
          <a:xfrm>
            <a:off x="7816940" y="1161563"/>
            <a:ext cx="4165203" cy="4051360"/>
          </a:xfrm>
          <a:prstGeom prst="rect">
            <a:avLst/>
          </a:prstGeom>
          <a:gradFill flip="none" rotWithShape="1">
            <a:gsLst>
              <a:gs pos="0">
                <a:srgbClr val="008770">
                  <a:tint val="66000"/>
                  <a:satMod val="160000"/>
                </a:srgbClr>
              </a:gs>
              <a:gs pos="50000">
                <a:srgbClr val="008770">
                  <a:tint val="44500"/>
                  <a:satMod val="160000"/>
                </a:srgbClr>
              </a:gs>
              <a:gs pos="100000">
                <a:srgbClr val="008770">
                  <a:tint val="23500"/>
                  <a:satMod val="160000"/>
                </a:srgbClr>
              </a:gs>
            </a:gsLst>
            <a:lin ang="13500000" scaled="1"/>
            <a:tileRect/>
          </a:gradFill>
          <a:ln>
            <a:solidFill>
              <a:srgbClr val="00877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b="1" dirty="0">
                <a:solidFill>
                  <a:schemeClr val="tx1"/>
                </a:solidFill>
              </a:rPr>
              <a:t>When a user uploads their data into Campaign Monitor, the data is stored in a US based data </a:t>
            </a:r>
            <a:r>
              <a:rPr lang="en-GB" sz="1100" b="1" dirty="0" err="1">
                <a:solidFill>
                  <a:schemeClr val="tx1"/>
                </a:solidFill>
              </a:rPr>
              <a:t>center</a:t>
            </a:r>
            <a:r>
              <a:rPr lang="en-GB" sz="1100" b="1" dirty="0">
                <a:solidFill>
                  <a:schemeClr val="tx1"/>
                </a:solidFill>
              </a:rPr>
              <a:t>. The data </a:t>
            </a:r>
            <a:r>
              <a:rPr lang="en-GB" sz="1100" b="1" dirty="0" err="1">
                <a:solidFill>
                  <a:schemeClr val="tx1"/>
                </a:solidFill>
              </a:rPr>
              <a:t>center</a:t>
            </a:r>
            <a:r>
              <a:rPr lang="en-GB" sz="1100" b="1" dirty="0">
                <a:solidFill>
                  <a:schemeClr val="tx1"/>
                </a:solidFill>
              </a:rPr>
              <a:t> is monitored 24x7 for all aspects of security and performance. The data is encrypted when in transit by supporting TLS 1.0, 1.1 and 1.2. Data at rest is also encrypted using AES-256 encryption</a:t>
            </a:r>
            <a:r>
              <a:rPr lang="en-GB" sz="1100" b="1" dirty="0" smtClean="0">
                <a:solidFill>
                  <a:schemeClr val="tx1"/>
                </a:solidFill>
              </a:rPr>
              <a:t>.</a:t>
            </a:r>
          </a:p>
          <a:p>
            <a:pPr algn="ctr"/>
            <a:endParaRPr lang="en-GB" sz="1100" b="1" dirty="0">
              <a:solidFill>
                <a:schemeClr val="tx1"/>
              </a:solidFill>
            </a:endParaRPr>
          </a:p>
          <a:p>
            <a:pPr algn="ctr"/>
            <a:endParaRPr lang="en-GB" sz="1100" b="1" dirty="0" smtClean="0">
              <a:solidFill>
                <a:schemeClr val="tx1"/>
              </a:solidFill>
            </a:endParaRPr>
          </a:p>
          <a:p>
            <a:pPr algn="ctr"/>
            <a:endParaRPr lang="en-GB" sz="1100" dirty="0">
              <a:solidFill>
                <a:schemeClr val="tx1"/>
              </a:solidFill>
            </a:endParaRPr>
          </a:p>
          <a:p>
            <a:pPr algn="ctr"/>
            <a:r>
              <a:rPr lang="en-GB" sz="1100" b="1" dirty="0">
                <a:solidFill>
                  <a:schemeClr val="tx1"/>
                </a:solidFill>
              </a:rPr>
              <a:t>Campaign Monitor </a:t>
            </a:r>
            <a:r>
              <a:rPr lang="en-GB" sz="1100" b="1" dirty="0" smtClean="0">
                <a:solidFill>
                  <a:schemeClr val="tx1"/>
                </a:solidFill>
              </a:rPr>
              <a:t>the </a:t>
            </a:r>
            <a:r>
              <a:rPr lang="en-GB" sz="1100" b="1" dirty="0">
                <a:solidFill>
                  <a:schemeClr val="tx1"/>
                </a:solidFill>
              </a:rPr>
              <a:t>following page </a:t>
            </a:r>
            <a:r>
              <a:rPr lang="en-GB" sz="1100" b="1" dirty="0" smtClean="0">
                <a:solidFill>
                  <a:schemeClr val="tx1"/>
                </a:solidFill>
              </a:rPr>
              <a:t>which shows additional </a:t>
            </a:r>
            <a:r>
              <a:rPr lang="en-GB" sz="1100" b="1" dirty="0">
                <a:solidFill>
                  <a:schemeClr val="tx1"/>
                </a:solidFill>
              </a:rPr>
              <a:t>information </a:t>
            </a:r>
            <a:r>
              <a:rPr lang="en-GB" sz="1100" b="1" dirty="0" smtClean="0">
                <a:solidFill>
                  <a:schemeClr val="tx1"/>
                </a:solidFill>
              </a:rPr>
              <a:t>that covers everything</a:t>
            </a:r>
            <a:r>
              <a:rPr lang="en-GB" sz="1100" dirty="0" smtClean="0">
                <a:solidFill>
                  <a:schemeClr val="tx1"/>
                </a:solidFill>
              </a:rPr>
              <a:t>: </a:t>
            </a:r>
            <a:r>
              <a:rPr lang="en-GB" sz="1100" u="sng" dirty="0">
                <a:hlinkClick r:id="rId3"/>
              </a:rPr>
              <a:t>https://www.campaignmonitor.com/trust/security/</a:t>
            </a:r>
            <a:endParaRPr lang="en-GB" sz="1100" dirty="0"/>
          </a:p>
          <a:p>
            <a:pPr algn="ctr"/>
            <a:endParaRPr lang="en-GB" sz="1100" b="1" dirty="0">
              <a:solidFill>
                <a:schemeClr val="tx1"/>
              </a:solidFill>
            </a:endParaRPr>
          </a:p>
        </p:txBody>
      </p:sp>
      <p:sp>
        <p:nvSpPr>
          <p:cNvPr id="26" name="Arrow: Right 25">
            <a:extLst>
              <a:ext uri="{FF2B5EF4-FFF2-40B4-BE49-F238E27FC236}">
                <a16:creationId xmlns="" xmlns:a16="http://schemas.microsoft.com/office/drawing/2014/main" id="{A096E318-BDB4-4564-9D72-10D26A17F1AB}"/>
              </a:ext>
            </a:extLst>
          </p:cNvPr>
          <p:cNvSpPr/>
          <p:nvPr/>
        </p:nvSpPr>
        <p:spPr>
          <a:xfrm rot="5400000">
            <a:off x="5016464" y="4562478"/>
            <a:ext cx="432048" cy="360040"/>
          </a:xfrm>
          <a:prstGeom prst="rightArrow">
            <a:avLst/>
          </a:prstGeom>
          <a:solidFill>
            <a:srgbClr val="E98300"/>
          </a:solidFill>
          <a:ln>
            <a:solidFill>
              <a:srgbClr val="E983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200"/>
          </a:p>
        </p:txBody>
      </p:sp>
      <p:sp>
        <p:nvSpPr>
          <p:cNvPr id="27" name="Rectangle 26">
            <a:extLst>
              <a:ext uri="{FF2B5EF4-FFF2-40B4-BE49-F238E27FC236}">
                <a16:creationId xmlns="" xmlns:a16="http://schemas.microsoft.com/office/drawing/2014/main" id="{13F493B2-9E62-4A9A-9A49-EA2D78D3DEBE}"/>
              </a:ext>
            </a:extLst>
          </p:cNvPr>
          <p:cNvSpPr/>
          <p:nvPr/>
        </p:nvSpPr>
        <p:spPr>
          <a:xfrm>
            <a:off x="4746618" y="5047884"/>
            <a:ext cx="1080000" cy="1549467"/>
          </a:xfrm>
          <a:prstGeom prst="rect">
            <a:avLst/>
          </a:prstGeom>
          <a:gradFill flip="none" rotWithShape="1">
            <a:gsLst>
              <a:gs pos="0">
                <a:srgbClr val="008770">
                  <a:tint val="66000"/>
                  <a:satMod val="160000"/>
                </a:srgbClr>
              </a:gs>
              <a:gs pos="50000">
                <a:srgbClr val="008770">
                  <a:tint val="44500"/>
                  <a:satMod val="160000"/>
                </a:srgbClr>
              </a:gs>
              <a:gs pos="100000">
                <a:srgbClr val="008770">
                  <a:tint val="23500"/>
                  <a:satMod val="160000"/>
                </a:srgbClr>
              </a:gs>
            </a:gsLst>
            <a:lin ang="13500000" scaled="1"/>
            <a:tileRect/>
          </a:gradFill>
          <a:ln>
            <a:solidFill>
              <a:srgbClr val="00877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dirty="0">
                <a:solidFill>
                  <a:schemeClr val="tx1"/>
                </a:solidFill>
              </a:rPr>
              <a:t>MM deletes all data files 6 months after they were collected.</a:t>
            </a:r>
          </a:p>
        </p:txBody>
      </p:sp>
    </p:spTree>
    <p:extLst>
      <p:ext uri="{BB962C8B-B14F-4D97-AF65-F5344CB8AC3E}">
        <p14:creationId xmlns:p14="http://schemas.microsoft.com/office/powerpoint/2010/main" val="391772093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68956</TotalTime>
  <Words>1693</Words>
  <Application>Microsoft Office PowerPoint</Application>
  <PresentationFormat>Custom</PresentationFormat>
  <Paragraphs>190</Paragraphs>
  <Slides>9</Slides>
  <Notes>6</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DOVETON PRESS for Sales &amp; Service ‘Personalised’ Mailers</vt:lpstr>
      <vt:lpstr>DPPublicity for Sales &amp; Service ‘Personalised’ eDM</vt:lpstr>
      <vt:lpstr>BLUESKY WEBSITES</vt:lpstr>
      <vt:lpstr>Renault Manufacturer Printing &amp; Email solutions</vt:lpstr>
      <vt:lpstr>Vauxhall Manufacturer Printing &amp; Email solutions</vt:lpstr>
      <vt:lpstr>Skoda Manufacturer Printing &amp; Email solutions</vt:lpstr>
      <vt:lpstr>Hyundai Manufacturer Printing &amp; Email solutions</vt:lpstr>
      <vt:lpstr>Hyundai Manufacturer Website Enquiries</vt:lpstr>
      <vt:lpstr>Toyota Manufacturer Printing &amp; Email solutions</vt:lpstr>
    </vt:vector>
  </TitlesOfParts>
  <Company>ASE PLC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ASE</dc:creator>
  <cp:lastModifiedBy>R01claire</cp:lastModifiedBy>
  <cp:revision>172</cp:revision>
  <cp:lastPrinted>2018-03-20T12:07:39Z</cp:lastPrinted>
  <dcterms:created xsi:type="dcterms:W3CDTF">2012-09-04T08:39:57Z</dcterms:created>
  <dcterms:modified xsi:type="dcterms:W3CDTF">2018-04-09T10:12:00Z</dcterms:modified>
</cp:coreProperties>
</file>